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446" r:id="rId1"/>
  </p:sldMasterIdLst>
  <p:notesMasterIdLst>
    <p:notesMasterId r:id="rId19"/>
  </p:notesMasterIdLst>
  <p:handoutMasterIdLst>
    <p:handoutMasterId r:id="rId20"/>
  </p:handoutMasterIdLst>
  <p:sldIdLst>
    <p:sldId id="256" r:id="rId2"/>
    <p:sldId id="268" r:id="rId3"/>
    <p:sldId id="272" r:id="rId4"/>
    <p:sldId id="277" r:id="rId5"/>
    <p:sldId id="292" r:id="rId6"/>
    <p:sldId id="293" r:id="rId7"/>
    <p:sldId id="294" r:id="rId8"/>
    <p:sldId id="295" r:id="rId9"/>
    <p:sldId id="288" r:id="rId10"/>
    <p:sldId id="300" r:id="rId11"/>
    <p:sldId id="276" r:id="rId12"/>
    <p:sldId id="283" r:id="rId13"/>
    <p:sldId id="284" r:id="rId14"/>
    <p:sldId id="286" r:id="rId15"/>
    <p:sldId id="297" r:id="rId16"/>
    <p:sldId id="285" r:id="rId17"/>
    <p:sldId id="289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2D1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25445" autoAdjust="0"/>
    <p:restoredTop sz="87004" autoAdjust="0"/>
  </p:normalViewPr>
  <p:slideViewPr>
    <p:cSldViewPr snapToGrid="0" snapToObjects="1">
      <p:cViewPr>
        <p:scale>
          <a:sx n="76" d="100"/>
          <a:sy n="76" d="100"/>
        </p:scale>
        <p:origin x="-776" y="-2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handoutMaster" Target="handoutMasters/handoutMaster1.xml"/><Relationship Id="rId21" Type="http://schemas.openxmlformats.org/officeDocument/2006/relationships/printerSettings" Target="printerSettings/printerSettings1.bin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BA1548-A6D8-FD4A-B57C-4D76500C0001}" type="datetimeFigureOut">
              <a:rPr lang="en-US" smtClean="0"/>
              <a:t>10/1/11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6234A1-2569-AC43-AACC-97975507EA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16061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96E26D-7F33-164D-813D-2B0104628EA4}" type="datetimeFigureOut">
              <a:rPr lang="en-US" smtClean="0"/>
              <a:t>10/1/11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2CF70F-2EA9-2644-A7A2-B497DFE4D8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969225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2CF70F-2EA9-2644-A7A2-B497DFE4D8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31429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2CF70F-2EA9-2644-A7A2-B497DFE4D88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4301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Ennio_Morricone</a:t>
            </a:r>
            <a:r>
              <a:rPr lang="en-US" dirty="0" smtClean="0"/>
              <a:t> </a:t>
            </a:r>
            <a:r>
              <a:rPr lang="en-US" dirty="0" err="1" smtClean="0"/>
              <a:t>hasType</a:t>
            </a:r>
            <a:r>
              <a:rPr lang="en-US" dirty="0" smtClean="0"/>
              <a:t> composer</a:t>
            </a:r>
          </a:p>
          <a:p>
            <a:r>
              <a:rPr lang="en-US" dirty="0" err="1" smtClean="0"/>
              <a:t>Ennio_Morricone</a:t>
            </a:r>
            <a:r>
              <a:rPr lang="en-US" dirty="0" smtClean="0"/>
              <a:t> </a:t>
            </a:r>
            <a:r>
              <a:rPr lang="en-US" dirty="0" err="1" smtClean="0"/>
              <a:t>composedMusicFor</a:t>
            </a:r>
            <a:r>
              <a:rPr lang="en-US" dirty="0" smtClean="0"/>
              <a:t> </a:t>
            </a:r>
            <a:r>
              <a:rPr lang="en-US" dirty="0" err="1" smtClean="0"/>
              <a:t>A_Fistful_of_Dollars</a:t>
            </a:r>
            <a:endParaRPr lang="en-US" dirty="0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 smtClean="0"/>
              <a:t>A_FistfulA_Fistful_of_Dollars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hasType</a:t>
            </a:r>
            <a:r>
              <a:rPr lang="en-US" baseline="0" dirty="0" smtClean="0"/>
              <a:t> film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Beethoven </a:t>
            </a:r>
            <a:r>
              <a:rPr lang="en-US" baseline="0" dirty="0" err="1" smtClean="0"/>
              <a:t>hasType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Classical_Composer</a:t>
            </a:r>
            <a:endParaRPr lang="en-US" baseline="0" dirty="0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err="1" smtClean="0"/>
              <a:t>Xxxx</a:t>
            </a:r>
            <a:r>
              <a:rPr lang="en-US" baseline="0" dirty="0" smtClean="0"/>
              <a:t>      </a:t>
            </a:r>
            <a:r>
              <a:rPr lang="en-US" baseline="0" dirty="0" err="1" smtClean="0"/>
              <a:t>hasMusicFrom</a:t>
            </a:r>
            <a:r>
              <a:rPr lang="en-US" baseline="0" dirty="0" smtClean="0"/>
              <a:t> Beethoven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err="1" smtClean="0"/>
              <a:t>Xxxx</a:t>
            </a:r>
            <a:r>
              <a:rPr lang="en-US" baseline="0" dirty="0" smtClean="0"/>
              <a:t>      </a:t>
            </a:r>
            <a:r>
              <a:rPr lang="en-US" baseline="0" dirty="0" err="1" smtClean="0"/>
              <a:t>hasGenre</a:t>
            </a:r>
            <a:r>
              <a:rPr lang="en-US" baseline="0" dirty="0" smtClean="0"/>
              <a:t>  Romance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Romance    </a:t>
            </a:r>
            <a:r>
              <a:rPr lang="en-US" baseline="0" dirty="0" err="1" smtClean="0"/>
              <a:t>isa</a:t>
            </a:r>
            <a:r>
              <a:rPr lang="en-US" baseline="0" dirty="0" smtClean="0"/>
              <a:t> 	</a:t>
            </a:r>
            <a:r>
              <a:rPr lang="en-US" baseline="0" dirty="0" err="1" smtClean="0"/>
              <a:t>Film_Genre</a:t>
            </a:r>
            <a:endParaRPr lang="en-US" baseline="0" dirty="0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err="1" smtClean="0"/>
              <a:t>BritneySpears</a:t>
            </a:r>
            <a:r>
              <a:rPr lang="en-US" baseline="0" dirty="0" smtClean="0"/>
              <a:t>  </a:t>
            </a:r>
            <a:r>
              <a:rPr lang="en-US" baseline="0" dirty="0" err="1" smtClean="0"/>
              <a:t>hasType</a:t>
            </a:r>
            <a:r>
              <a:rPr lang="en-US" baseline="0" dirty="0" smtClean="0"/>
              <a:t> Singer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Singer </a:t>
            </a:r>
            <a:r>
              <a:rPr lang="en-US" baseline="0" dirty="0" err="1" smtClean="0"/>
              <a:t>subClassOf</a:t>
            </a:r>
            <a:r>
              <a:rPr lang="en-US" baseline="0" dirty="0" smtClean="0"/>
              <a:t> Musician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err="1" smtClean="0"/>
              <a:t>Yyy</a:t>
            </a:r>
            <a:r>
              <a:rPr lang="en-US" baseline="0" dirty="0" smtClean="0"/>
              <a:t> </a:t>
            </a:r>
            <a:r>
              <a:rPr lang="en-US" baseline="0" dirty="0" err="1" smtClean="0"/>
              <a:t>hasType</a:t>
            </a:r>
            <a:r>
              <a:rPr lang="en-US" baseline="0" dirty="0" smtClean="0"/>
              <a:t> Film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err="1" smtClean="0"/>
              <a:t>BritneySpears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composedFor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yyy</a:t>
            </a:r>
            <a:endParaRPr lang="en-US" baseline="0" dirty="0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2CF70F-2EA9-2644-A7A2-B497DFE4D885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41666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 chance for serendipitous discovery – “award-winning composers only”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2CF70F-2EA9-2644-A7A2-B497DFE4D885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00725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682C03ED-1C01-3C40-8016-907FB05A4459}" type="datetime4">
              <a:rPr lang="en-US" smtClean="0"/>
              <a:t>January 10, 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IQ: Iterative Querying for Knowledge - CIDR 2011</a:t>
            </a:r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44BA6-7E5A-7E40-999B-BE9FDAB85C6C}" type="datetime4">
              <a:rPr lang="en-US" smtClean="0"/>
              <a:t>January 10, 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IQ: Iterative Querying for Knowledge - CIDR 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C2EC0-3C72-1445-AC24-C81D3AB35AAB}" type="datetime4">
              <a:rPr lang="en-US" smtClean="0"/>
              <a:t>January 10, 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IQ: Iterative Querying for Knowledge - CIDR 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0D10B-1A54-9F4F-BF47-7196A08AD795}" type="datetime4">
              <a:rPr lang="en-US" smtClean="0"/>
              <a:t>January 10, 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IQ: Iterative Querying for Knowledge - CIDR 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1DF7FEA2-6E8C-2243-88FF-D0EED4D9A6BE}" type="datetime4">
              <a:rPr lang="en-US" smtClean="0"/>
              <a:t>January 10, 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IQ: Iterative Querying for Knowledge - CIDR 2011</a:t>
            </a:r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888F5-06B7-A345-9617-C2ACCA844969}" type="datetime4">
              <a:rPr lang="en-US" smtClean="0"/>
              <a:t>January 10, 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IQ: Iterative Querying for Knowledge - CIDR 2011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384E7-5D5C-924E-AE8D-16D4B955958C}" type="datetime4">
              <a:rPr lang="en-US" smtClean="0"/>
              <a:t>January 10, 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IQ: Iterative Querying for Knowledge - CIDR 2011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905BF-8478-D747-BBD0-83BF7B962F6B}" type="datetime4">
              <a:rPr lang="en-US" smtClean="0"/>
              <a:t>January 10, 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IQ: Iterative Querying for Knowledge - CIDR 2011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F5208-15D5-A24F-961C-00AC35A1D256}" type="datetime4">
              <a:rPr lang="en-US" smtClean="0"/>
              <a:t>January 10, 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IQ: Iterative Querying for Knowledge - CIDR 2011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9AF67-22CF-C44C-A27A-839B72C518DB}" type="datetime4">
              <a:rPr lang="en-US" smtClean="0"/>
              <a:t>January 10, 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IQ: Iterative Querying for Knowledge - CIDR 2011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7AAA4-125F-F745-B650-38C0759D744F}" type="datetime4">
              <a:rPr lang="en-US" smtClean="0"/>
              <a:t>January 10, 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IQ: Iterative Querying for Knowledge - CIDR 2011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1481044" cy="34747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118E7616-08F7-BE46-BF16-D5CEFB9854D9}" type="datetime4">
              <a:rPr lang="en-US" smtClean="0"/>
              <a:t>January 10, 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76344" y="18288"/>
            <a:ext cx="5605556" cy="34747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IQ: Iterative Querying for Knowledge - CIDR 2011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47" r:id="rId1"/>
    <p:sldLayoutId id="2147484448" r:id="rId2"/>
    <p:sldLayoutId id="2147484449" r:id="rId3"/>
    <p:sldLayoutId id="2147484450" r:id="rId4"/>
    <p:sldLayoutId id="2147484451" r:id="rId5"/>
    <p:sldLayoutId id="2147484452" r:id="rId6"/>
    <p:sldLayoutId id="2147484453" r:id="rId7"/>
    <p:sldLayoutId id="2147484454" r:id="rId8"/>
    <p:sldLayoutId id="2147484455" r:id="rId9"/>
    <p:sldLayoutId id="2147484456" r:id="rId10"/>
    <p:sldLayoutId id="2147484457" r:id="rId11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IQ: Iterative Querying for Knowledge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7329816" cy="1752600"/>
          </a:xfrm>
        </p:spPr>
        <p:txBody>
          <a:bodyPr>
            <a:normAutofit lnSpcReduction="10000"/>
          </a:bodyPr>
          <a:lstStyle/>
          <a:p>
            <a:r>
              <a:rPr lang="en-US" dirty="0" err="1" smtClean="0"/>
              <a:t>Yosi</a:t>
            </a:r>
            <a:r>
              <a:rPr lang="en-US" dirty="0" smtClean="0"/>
              <a:t> Mass                </a:t>
            </a:r>
            <a:r>
              <a:rPr lang="en-US" sz="2000" dirty="0" smtClean="0"/>
              <a:t>IBM-Haifa and The Hebrew University, Israel</a:t>
            </a:r>
            <a:endParaRPr lang="en-US" dirty="0" smtClean="0"/>
          </a:p>
          <a:p>
            <a:r>
              <a:rPr lang="en-US" u="sng" dirty="0" smtClean="0"/>
              <a:t>Maya Ramanath</a:t>
            </a:r>
            <a:r>
              <a:rPr lang="en-US" dirty="0" smtClean="0"/>
              <a:t>      </a:t>
            </a:r>
            <a:r>
              <a:rPr lang="en-US" sz="2000" dirty="0" smtClean="0"/>
              <a:t>Max-Planck Institute for Informatics, Germany</a:t>
            </a:r>
            <a:endParaRPr lang="en-US" sz="2000" u="sng" dirty="0" smtClean="0"/>
          </a:p>
          <a:p>
            <a:r>
              <a:rPr lang="en-US" dirty="0" err="1" smtClean="0"/>
              <a:t>Yehoshua</a:t>
            </a:r>
            <a:r>
              <a:rPr lang="en-US" dirty="0" smtClean="0"/>
              <a:t> </a:t>
            </a:r>
            <a:r>
              <a:rPr lang="en-US" dirty="0" err="1" smtClean="0"/>
              <a:t>Sagiv</a:t>
            </a:r>
            <a:r>
              <a:rPr lang="en-US" dirty="0" smtClean="0"/>
              <a:t>       </a:t>
            </a:r>
            <a:r>
              <a:rPr lang="en-US" sz="2000" dirty="0" smtClean="0"/>
              <a:t>The Hebrew University</a:t>
            </a:r>
            <a:r>
              <a:rPr lang="en-US" sz="2000" dirty="0"/>
              <a:t>, Israel</a:t>
            </a:r>
            <a:endParaRPr lang="en-US" sz="2000" dirty="0" smtClean="0"/>
          </a:p>
          <a:p>
            <a:r>
              <a:rPr lang="en-US" dirty="0" smtClean="0"/>
              <a:t>Gerhard </a:t>
            </a:r>
            <a:r>
              <a:rPr lang="en-US" dirty="0" err="1" smtClean="0"/>
              <a:t>Weikum</a:t>
            </a:r>
            <a:r>
              <a:rPr lang="en-US" dirty="0" smtClean="0"/>
              <a:t>    </a:t>
            </a:r>
            <a:r>
              <a:rPr lang="en-US" sz="2000" dirty="0" smtClean="0"/>
              <a:t>Max</a:t>
            </a:r>
            <a:r>
              <a:rPr lang="en-US" sz="2000" dirty="0"/>
              <a:t>-Planck Institute for </a:t>
            </a:r>
            <a:r>
              <a:rPr lang="en-US" sz="2000" dirty="0" smtClean="0"/>
              <a:t>Informatics, Germany</a:t>
            </a:r>
            <a:endParaRPr lang="en-US" u="sng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98618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Extending SPARQL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0D10B-1A54-9F4F-BF47-7196A08AD795}" type="datetime4">
              <a:rPr lang="en-US" smtClean="0"/>
              <a:t>January 10, 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IQ: Iterative Querying for Knowledge - CIDR 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10</a:t>
            </a:fld>
            <a:endParaRPr lang="en-US"/>
          </a:p>
        </p:txBody>
      </p:sp>
      <p:graphicFrame>
        <p:nvGraphicFramePr>
          <p:cNvPr id="7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82774226"/>
              </p:ext>
            </p:extLst>
          </p:nvPr>
        </p:nvGraphicFramePr>
        <p:xfrm>
          <a:off x="218144" y="1771244"/>
          <a:ext cx="5337930" cy="488695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45649"/>
                <a:gridCol w="1036974"/>
                <a:gridCol w="1463918"/>
                <a:gridCol w="1391389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0070C0"/>
                          </a:solidFill>
                        </a:rPr>
                        <a:t>Subject</a:t>
                      </a:r>
                      <a:endParaRPr lang="en-US" sz="1200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0070C0"/>
                          </a:solidFill>
                        </a:rPr>
                        <a:t>Predicate</a:t>
                      </a:r>
                      <a:endParaRPr lang="en-US" sz="1200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0070C0"/>
                          </a:solidFill>
                        </a:rPr>
                        <a:t>Object</a:t>
                      </a:r>
                      <a:endParaRPr lang="en-US" sz="1200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0070C0"/>
                          </a:solidFill>
                        </a:rPr>
                        <a:t>Context</a:t>
                      </a:r>
                      <a:endParaRPr lang="en-US" sz="1200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100" dirty="0" err="1" smtClean="0">
                          <a:latin typeface="High Tower Text" pitchFamily="18" charset="0"/>
                        </a:rPr>
                        <a:t>Ennio_Morricone</a:t>
                      </a:r>
                      <a:endParaRPr lang="en-US" sz="1100" dirty="0">
                        <a:latin typeface="High Tower Text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err="1" smtClean="0">
                          <a:latin typeface="High Tower Text" pitchFamily="18" charset="0"/>
                        </a:rPr>
                        <a:t>hasType</a:t>
                      </a:r>
                      <a:endParaRPr lang="en-US" sz="1100" dirty="0">
                        <a:latin typeface="High Tower Text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latin typeface="High Tower Text" pitchFamily="18" charset="0"/>
                        </a:rPr>
                        <a:t>Composer</a:t>
                      </a:r>
                      <a:endParaRPr lang="en-US" sz="1100" dirty="0">
                        <a:latin typeface="High Tower Text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latin typeface="High Tower Text" pitchFamily="18" charset="0"/>
                        </a:rPr>
                        <a:t>…</a:t>
                      </a:r>
                      <a:endParaRPr lang="en-US" sz="1100" dirty="0">
                        <a:latin typeface="High Tower Text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100" dirty="0" err="1" smtClean="0">
                          <a:latin typeface="High Tower Text" pitchFamily="18" charset="0"/>
                        </a:rPr>
                        <a:t>Ennio_Morricone</a:t>
                      </a:r>
                      <a:endParaRPr lang="en-US" sz="1100" dirty="0">
                        <a:latin typeface="High Tower Text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err="1" smtClean="0">
                          <a:latin typeface="High Tower Text" pitchFamily="18" charset="0"/>
                        </a:rPr>
                        <a:t>hasType</a:t>
                      </a:r>
                      <a:endParaRPr lang="en-US" sz="1100" dirty="0">
                        <a:latin typeface="High Tower Text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err="1" smtClean="0">
                          <a:latin typeface="High Tower Text" pitchFamily="18" charset="0"/>
                        </a:rPr>
                        <a:t>Classical_Composer</a:t>
                      </a:r>
                      <a:endParaRPr lang="en-US" sz="1100" dirty="0">
                        <a:latin typeface="High Tower Text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latin typeface="High Tower Text" pitchFamily="18" charset="0"/>
                        </a:rPr>
                        <a:t>…</a:t>
                      </a:r>
                      <a:endParaRPr lang="en-US" sz="1100" dirty="0">
                        <a:latin typeface="High Tower Text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100" dirty="0" err="1" smtClean="0">
                          <a:latin typeface="High Tower Text" pitchFamily="18" charset="0"/>
                        </a:rPr>
                        <a:t>Ennio_Morricone</a:t>
                      </a:r>
                      <a:endParaRPr lang="en-US" sz="1100" dirty="0">
                        <a:latin typeface="High Tower Text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err="1" smtClean="0">
                          <a:latin typeface="High Tower Text" pitchFamily="18" charset="0"/>
                        </a:rPr>
                        <a:t>composedFor</a:t>
                      </a:r>
                      <a:endParaRPr lang="en-US" sz="1100" dirty="0">
                        <a:latin typeface="High Tower Text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err="1" smtClean="0">
                          <a:latin typeface="High Tower Text" pitchFamily="18" charset="0"/>
                        </a:rPr>
                        <a:t>A_Fistful_of_Dollars</a:t>
                      </a:r>
                      <a:endParaRPr lang="en-US" sz="1100" dirty="0">
                        <a:latin typeface="High Tower Text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latin typeface="High Tower Text" pitchFamily="18" charset="0"/>
                        </a:rPr>
                        <a:t>…</a:t>
                      </a:r>
                      <a:endParaRPr lang="en-US" sz="1100" dirty="0">
                        <a:latin typeface="High Tower Text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100" dirty="0" err="1" smtClean="0">
                          <a:latin typeface="High Tower Text" pitchFamily="18" charset="0"/>
                        </a:rPr>
                        <a:t>A_Fistful_of_Dollars</a:t>
                      </a:r>
                      <a:endParaRPr lang="en-US" sz="1100" dirty="0">
                        <a:latin typeface="High Tower Text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err="1" smtClean="0">
                          <a:latin typeface="High Tower Text" pitchFamily="18" charset="0"/>
                        </a:rPr>
                        <a:t>directedBy</a:t>
                      </a:r>
                      <a:endParaRPr lang="en-US" sz="1100" dirty="0">
                        <a:latin typeface="High Tower Text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err="1" smtClean="0">
                          <a:latin typeface="High Tower Text" pitchFamily="18" charset="0"/>
                        </a:rPr>
                        <a:t>Sergio_Leone</a:t>
                      </a:r>
                      <a:endParaRPr lang="en-US" sz="1100" dirty="0">
                        <a:latin typeface="High Tower Text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 smtClean="0">
                          <a:latin typeface="+mn-lt"/>
                        </a:rPr>
                        <a:t>Fistful of Dollars (Italian: Per un </a:t>
                      </a:r>
                      <a:r>
                        <a:rPr lang="en-US" sz="800" dirty="0" err="1" smtClean="0">
                          <a:latin typeface="+mn-lt"/>
                        </a:rPr>
                        <a:t>pugno</a:t>
                      </a:r>
                      <a:r>
                        <a:rPr lang="en-US" sz="800" dirty="0" smtClean="0">
                          <a:latin typeface="+mn-lt"/>
                        </a:rPr>
                        <a:t> di </a:t>
                      </a:r>
                      <a:r>
                        <a:rPr lang="en-US" sz="800" dirty="0" err="1" smtClean="0">
                          <a:latin typeface="+mn-lt"/>
                        </a:rPr>
                        <a:t>dollari</a:t>
                      </a:r>
                      <a:r>
                        <a:rPr lang="en-US" sz="800" dirty="0" smtClean="0">
                          <a:latin typeface="+mn-lt"/>
                        </a:rPr>
                        <a:t>) is a 1964 Italian-Spanish Spaghetti Western film directed by…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100" dirty="0" err="1" smtClean="0">
                          <a:latin typeface="High Tower Text" pitchFamily="18" charset="0"/>
                        </a:rPr>
                        <a:t>A_Fistful_of_Dollars</a:t>
                      </a:r>
                      <a:endParaRPr lang="en-US" sz="1100" dirty="0">
                        <a:latin typeface="High Tower Text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err="1" smtClean="0">
                          <a:latin typeface="High Tower Text" pitchFamily="18" charset="0"/>
                        </a:rPr>
                        <a:t>hasGenre</a:t>
                      </a:r>
                      <a:endParaRPr lang="en-US" sz="1100" dirty="0">
                        <a:latin typeface="High Tower Text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latin typeface="High Tower Text" pitchFamily="18" charset="0"/>
                        </a:rPr>
                        <a:t>Western</a:t>
                      </a:r>
                      <a:endParaRPr lang="en-US" sz="1100" dirty="0">
                        <a:latin typeface="High Tower Text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endParaRPr lang="en-US" dirty="0">
                        <a:latin typeface="High Tower Text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100" dirty="0" err="1" smtClean="0">
                          <a:latin typeface="High Tower Text" pitchFamily="18" charset="0"/>
                        </a:rPr>
                        <a:t>Clint_Eastwood</a:t>
                      </a:r>
                      <a:endParaRPr lang="en-US" sz="1100" dirty="0">
                        <a:latin typeface="High Tower Text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err="1" smtClean="0">
                          <a:latin typeface="High Tower Text" pitchFamily="18" charset="0"/>
                        </a:rPr>
                        <a:t>actedIn</a:t>
                      </a:r>
                      <a:endParaRPr lang="en-US" sz="1100" dirty="0">
                        <a:latin typeface="High Tower Text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err="1" smtClean="0">
                          <a:latin typeface="High Tower Text" pitchFamily="18" charset="0"/>
                        </a:rPr>
                        <a:t>A_Fistful_of_Dollars</a:t>
                      </a:r>
                      <a:endParaRPr lang="en-US" sz="1100" dirty="0">
                        <a:latin typeface="High Tower Text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latin typeface="High Tower Text" pitchFamily="18" charset="0"/>
                        </a:rPr>
                        <a:t>…</a:t>
                      </a:r>
                      <a:endParaRPr lang="en-US" sz="1100" dirty="0">
                        <a:latin typeface="High Tower Text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err="1" smtClean="0">
                          <a:latin typeface="High Tower Text" pitchFamily="18" charset="0"/>
                        </a:rPr>
                        <a:t>Nino_Rota</a:t>
                      </a:r>
                      <a:endParaRPr lang="en-US" sz="1100" dirty="0" smtClean="0">
                        <a:latin typeface="High Tower Text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err="1" smtClean="0">
                          <a:latin typeface="High Tower Text" pitchFamily="18" charset="0"/>
                        </a:rPr>
                        <a:t>hasType</a:t>
                      </a:r>
                      <a:endParaRPr lang="en-US" sz="1100" dirty="0">
                        <a:latin typeface="High Tower Text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err="1" smtClean="0">
                          <a:latin typeface="High Tower Text" pitchFamily="18" charset="0"/>
                        </a:rPr>
                        <a:t>Classical_Composer</a:t>
                      </a:r>
                      <a:endParaRPr lang="en-US" sz="1100" dirty="0">
                        <a:latin typeface="High Tower Text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4">
                  <a:txBody>
                    <a:bodyPr/>
                    <a:lstStyle/>
                    <a:p>
                      <a:r>
                        <a:rPr lang="en-US" sz="800" dirty="0" smtClean="0"/>
                        <a:t>Nino Rota (December 3, 1911, Milan – April 10, 1979, Rome) was an Italian composer and academic who is best known for his film scores, notably for the films of Federico Fellini and </a:t>
                      </a:r>
                      <a:r>
                        <a:rPr lang="en-US" sz="800" dirty="0" err="1" smtClean="0"/>
                        <a:t>Luchino</a:t>
                      </a:r>
                      <a:r>
                        <a:rPr lang="en-US" sz="800" dirty="0" smtClean="0"/>
                        <a:t> Visconti. He also composed the music for two of Franco </a:t>
                      </a:r>
                      <a:r>
                        <a:rPr lang="en-US" sz="800" dirty="0" err="1" smtClean="0"/>
                        <a:t>Zeffirelli's</a:t>
                      </a:r>
                      <a:r>
                        <a:rPr lang="en-US" sz="800" dirty="0" smtClean="0"/>
                        <a:t> Shakespeare films, and for the first two films of Francis Ford Coppola's Godfather trilogy, receiving for the latter the Academy</a:t>
                      </a:r>
                      <a:r>
                        <a:rPr lang="en-US" sz="800" baseline="0" dirty="0" smtClean="0"/>
                        <a:t> Award…</a:t>
                      </a:r>
                      <a:endParaRPr lang="en-US" sz="8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100" dirty="0" err="1" smtClean="0">
                          <a:latin typeface="High Tower Text" pitchFamily="18" charset="0"/>
                        </a:rPr>
                        <a:t>Nino_Rota</a:t>
                      </a:r>
                      <a:endParaRPr lang="en-US" sz="1100" dirty="0">
                        <a:latin typeface="High Tower Text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err="1" smtClean="0">
                          <a:latin typeface="High Tower Text" pitchFamily="18" charset="0"/>
                        </a:rPr>
                        <a:t>composedFor</a:t>
                      </a:r>
                      <a:endParaRPr lang="en-US" sz="1100" dirty="0">
                        <a:latin typeface="High Tower Text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err="1" smtClean="0">
                          <a:latin typeface="High Tower Text" pitchFamily="18" charset="0"/>
                        </a:rPr>
                        <a:t>The_Godfather</a:t>
                      </a:r>
                      <a:endParaRPr lang="en-US" sz="1100" dirty="0">
                        <a:latin typeface="High Tower Text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endParaRPr lang="en-US" dirty="0">
                        <a:latin typeface="High Tower Text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100" dirty="0" err="1" smtClean="0">
                          <a:latin typeface="High Tower Text" pitchFamily="18" charset="0"/>
                        </a:rPr>
                        <a:t>Nino_Rota</a:t>
                      </a:r>
                      <a:endParaRPr lang="en-US" sz="1100" dirty="0">
                        <a:latin typeface="High Tower Text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err="1" smtClean="0">
                          <a:latin typeface="High Tower Text" pitchFamily="18" charset="0"/>
                        </a:rPr>
                        <a:t>bornIn</a:t>
                      </a:r>
                      <a:endParaRPr lang="en-US" sz="1100" dirty="0">
                        <a:latin typeface="High Tower Text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latin typeface="High Tower Text" pitchFamily="18" charset="0"/>
                        </a:rPr>
                        <a:t>Milan</a:t>
                      </a:r>
                      <a:endParaRPr lang="en-US" sz="1100" dirty="0">
                        <a:latin typeface="High Tower Text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endParaRPr lang="en-US" dirty="0">
                        <a:latin typeface="High Tower Text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err="1" smtClean="0">
                          <a:latin typeface="High Tower Text" pitchFamily="18" charset="0"/>
                        </a:rPr>
                        <a:t>Nino_Rota</a:t>
                      </a:r>
                      <a:endParaRPr lang="en-US" sz="1100" dirty="0" smtClean="0">
                        <a:latin typeface="High Tower Text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err="1" smtClean="0">
                          <a:latin typeface="High Tower Text" pitchFamily="18" charset="0"/>
                        </a:rPr>
                        <a:t>wonAward</a:t>
                      </a:r>
                      <a:endParaRPr lang="en-US" sz="1100" dirty="0">
                        <a:latin typeface="High Tower Text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err="1" smtClean="0">
                          <a:latin typeface="High Tower Text" pitchFamily="18" charset="0"/>
                        </a:rPr>
                        <a:t>Academy_Award</a:t>
                      </a:r>
                      <a:endParaRPr lang="en-US" sz="1100" dirty="0">
                        <a:latin typeface="High Tower Text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endParaRPr lang="en-US" dirty="0">
                        <a:latin typeface="High Tower Text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err="1" smtClean="0">
                          <a:latin typeface="High Tower Text" pitchFamily="18" charset="0"/>
                        </a:rPr>
                        <a:t>The_Godfather</a:t>
                      </a:r>
                      <a:endParaRPr lang="en-US" sz="1100" dirty="0" smtClean="0">
                        <a:latin typeface="High Tower Text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err="1" smtClean="0">
                          <a:latin typeface="High Tower Text" pitchFamily="18" charset="0"/>
                        </a:rPr>
                        <a:t>hasGenre</a:t>
                      </a:r>
                      <a:endParaRPr lang="en-US" sz="1100" dirty="0">
                        <a:latin typeface="High Tower Text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latin typeface="High Tower Text" pitchFamily="18" charset="0"/>
                        </a:rPr>
                        <a:t>Drama</a:t>
                      </a:r>
                      <a:endParaRPr lang="en-US" sz="1100" dirty="0">
                        <a:latin typeface="High Tower Text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latin typeface="High Tower Text" pitchFamily="18" charset="0"/>
                        </a:rPr>
                        <a:t>…</a:t>
                      </a:r>
                      <a:endParaRPr lang="en-US" sz="1100" dirty="0">
                        <a:latin typeface="High Tower Text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901770" y="3391647"/>
            <a:ext cx="332655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SELECT ?c WHERE {</a:t>
            </a:r>
          </a:p>
          <a:p>
            <a:r>
              <a:rPr lang="en-US" dirty="0"/>
              <a:t> </a:t>
            </a:r>
            <a:r>
              <a:rPr lang="en-US" dirty="0" smtClean="0"/>
              <a:t>  ?c </a:t>
            </a:r>
            <a:r>
              <a:rPr lang="en-US" dirty="0" err="1" smtClean="0"/>
              <a:t>hasType</a:t>
            </a:r>
            <a:r>
              <a:rPr lang="en-US" dirty="0" smtClean="0"/>
              <a:t> Composer {“Italian”}</a:t>
            </a:r>
          </a:p>
          <a:p>
            <a:r>
              <a:rPr lang="en-US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6850970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Iterative Querying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Exploration</a:t>
            </a:r>
          </a:p>
          <a:p>
            <a:pPr lvl="1"/>
            <a:r>
              <a:rPr lang="en-US" dirty="0" smtClean="0"/>
              <a:t>Understand and express query intent precisely</a:t>
            </a:r>
          </a:p>
          <a:p>
            <a:r>
              <a:rPr lang="en-US" dirty="0" smtClean="0"/>
              <a:t>Filtering and refinement</a:t>
            </a:r>
          </a:p>
          <a:p>
            <a:pPr lvl="1"/>
            <a:r>
              <a:rPr lang="en-US" dirty="0" smtClean="0"/>
              <a:t>Choose interesting subsets of results</a:t>
            </a:r>
          </a:p>
          <a:p>
            <a:pPr lvl="1"/>
            <a:r>
              <a:rPr lang="en-US" dirty="0" smtClean="0"/>
              <a:t>Refine query if needed</a:t>
            </a:r>
          </a:p>
          <a:p>
            <a:r>
              <a:rPr lang="en-US" dirty="0" smtClean="0"/>
              <a:t>Aggregation</a:t>
            </a:r>
          </a:p>
          <a:p>
            <a:pPr lvl="1"/>
            <a:r>
              <a:rPr lang="en-US" dirty="0" smtClean="0"/>
              <a:t>Organizing result set</a:t>
            </a:r>
          </a:p>
          <a:p>
            <a:pPr lvl="1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B1687-7DFC-8646-9017-2B59D90D8152}" type="datetime4">
              <a:rPr lang="en-US" smtClean="0"/>
              <a:t>January 10, 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IQ: Iterative Querying for Knowledge - CIDR 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97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Exploration with SPARQL </a:t>
            </a:r>
            <a:r>
              <a:rPr lang="en-US" sz="2000" dirty="0" smtClean="0"/>
              <a:t>(CIKM </a:t>
            </a:r>
            <a:r>
              <a:rPr lang="fr-FR" sz="2000" dirty="0" smtClean="0"/>
              <a:t>’</a:t>
            </a:r>
            <a:r>
              <a:rPr lang="en-US" sz="2000" dirty="0" smtClean="0"/>
              <a:t>09, </a:t>
            </a:r>
            <a:r>
              <a:rPr lang="en-US" sz="2000" dirty="0" err="1" smtClean="0"/>
              <a:t>TechReport</a:t>
            </a:r>
            <a:r>
              <a:rPr lang="en-US" sz="2000" dirty="0" smtClean="0"/>
              <a:t> ‘10)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3216"/>
            <a:ext cx="8229600" cy="4876800"/>
          </a:xfrm>
        </p:spPr>
        <p:txBody>
          <a:bodyPr/>
          <a:lstStyle/>
          <a:p>
            <a:pPr marL="0" indent="0" algn="ctr">
              <a:buNone/>
            </a:pPr>
            <a:r>
              <a:rPr lang="de-DE" i="1" dirty="0" err="1" smtClean="0">
                <a:solidFill>
                  <a:schemeClr val="accent6">
                    <a:lumMod val="75000"/>
                  </a:schemeClr>
                </a:solidFill>
              </a:rPr>
              <a:t>composers</a:t>
            </a:r>
            <a:r>
              <a:rPr lang="de-DE" i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de-DE" i="1" dirty="0" err="1">
                <a:solidFill>
                  <a:schemeClr val="accent6">
                    <a:lumMod val="75000"/>
                  </a:schemeClr>
                </a:solidFill>
              </a:rPr>
              <a:t>who</a:t>
            </a:r>
            <a:r>
              <a:rPr lang="de-DE" i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de-DE" i="1" dirty="0" err="1">
                <a:solidFill>
                  <a:schemeClr val="accent6">
                    <a:lumMod val="75000"/>
                  </a:schemeClr>
                </a:solidFill>
              </a:rPr>
              <a:t>have</a:t>
            </a:r>
            <a:r>
              <a:rPr lang="de-DE" i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de-DE" i="1" dirty="0" err="1">
                <a:solidFill>
                  <a:schemeClr val="accent6">
                    <a:lumMod val="75000"/>
                  </a:schemeClr>
                </a:solidFill>
              </a:rPr>
              <a:t>composed</a:t>
            </a:r>
            <a:r>
              <a:rPr lang="de-DE" i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de-DE" i="1" dirty="0" err="1">
                <a:solidFill>
                  <a:schemeClr val="accent6">
                    <a:lumMod val="75000"/>
                  </a:schemeClr>
                </a:solidFill>
              </a:rPr>
              <a:t>music</a:t>
            </a:r>
            <a:r>
              <a:rPr lang="de-DE" i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de-DE" i="1" dirty="0" err="1">
                <a:solidFill>
                  <a:schemeClr val="accent6">
                    <a:lumMod val="75000"/>
                  </a:schemeClr>
                </a:solidFill>
              </a:rPr>
              <a:t>for</a:t>
            </a:r>
            <a:r>
              <a:rPr lang="de-DE" i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de-DE" i="1" dirty="0" err="1" smtClean="0">
                <a:solidFill>
                  <a:schemeClr val="accent6">
                    <a:lumMod val="75000"/>
                  </a:schemeClr>
                </a:solidFill>
              </a:rPr>
              <a:t>films</a:t>
            </a:r>
            <a:endParaRPr lang="de-DE" i="1" dirty="0">
              <a:solidFill>
                <a:schemeClr val="accent6">
                  <a:lumMod val="75000"/>
                </a:schemeClr>
              </a:solidFill>
            </a:endParaRPr>
          </a:p>
          <a:p>
            <a:endParaRPr lang="en-US" dirty="0" smtClean="0"/>
          </a:p>
          <a:p>
            <a:pPr marL="0" indent="0">
              <a:buNone/>
            </a:pPr>
            <a:endParaRPr lang="en-US" sz="1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0D10B-1A54-9F4F-BF47-7196A08AD795}" type="datetime4">
              <a:rPr lang="en-US" smtClean="0"/>
              <a:t>January 10, 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IQ: Iterative Querying for Knowledge - CIDR 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12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95030" y="2166550"/>
            <a:ext cx="329747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SELECT ?c, </a:t>
            </a:r>
            <a:r>
              <a:rPr lang="en-US" dirty="0" smtClean="0"/>
              <a:t>?f </a:t>
            </a:r>
            <a:r>
              <a:rPr lang="en-US" dirty="0"/>
              <a:t>WHERE {</a:t>
            </a:r>
          </a:p>
          <a:p>
            <a:r>
              <a:rPr lang="en-US" dirty="0"/>
              <a:t>     ?c </a:t>
            </a:r>
            <a:r>
              <a:rPr lang="en-US" dirty="0" err="1"/>
              <a:t>hasType</a:t>
            </a:r>
            <a:r>
              <a:rPr lang="en-US" dirty="0"/>
              <a:t> </a:t>
            </a:r>
            <a:r>
              <a:rPr lang="en-US" dirty="0" smtClean="0"/>
              <a:t>composer .</a:t>
            </a:r>
          </a:p>
          <a:p>
            <a:r>
              <a:rPr lang="en-US" dirty="0"/>
              <a:t> </a:t>
            </a:r>
            <a:r>
              <a:rPr lang="en-US" dirty="0" smtClean="0"/>
              <a:t>    ?f </a:t>
            </a:r>
            <a:r>
              <a:rPr lang="en-US" dirty="0" err="1" smtClean="0"/>
              <a:t>hasType</a:t>
            </a:r>
            <a:r>
              <a:rPr lang="en-US" dirty="0" smtClean="0"/>
              <a:t> film .</a:t>
            </a:r>
            <a:endParaRPr lang="en-US" dirty="0"/>
          </a:p>
          <a:p>
            <a:r>
              <a:rPr lang="en-US" dirty="0" smtClean="0"/>
              <a:t>     ?</a:t>
            </a:r>
            <a:r>
              <a:rPr lang="en-US" dirty="0"/>
              <a:t>c </a:t>
            </a:r>
            <a:r>
              <a:rPr lang="en-US" dirty="0" err="1" smtClean="0"/>
              <a:t>composedMusicFor</a:t>
            </a:r>
            <a:r>
              <a:rPr lang="en-US" dirty="0" smtClean="0"/>
              <a:t> ?f }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5020236" y="2166550"/>
            <a:ext cx="3018118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SELECT ?c, ?f WHERE {</a:t>
            </a:r>
          </a:p>
          <a:p>
            <a:r>
              <a:rPr lang="en-US" dirty="0"/>
              <a:t>     ?c </a:t>
            </a:r>
            <a:r>
              <a:rPr lang="en-US" dirty="0" err="1"/>
              <a:t>hasType</a:t>
            </a:r>
            <a:r>
              <a:rPr lang="en-US" dirty="0"/>
              <a:t> composer . </a:t>
            </a:r>
          </a:p>
          <a:p>
            <a:r>
              <a:rPr lang="en-US" dirty="0"/>
              <a:t>     ?f </a:t>
            </a:r>
            <a:r>
              <a:rPr lang="en-US" dirty="0" err="1"/>
              <a:t>hasType</a:t>
            </a:r>
            <a:r>
              <a:rPr lang="en-US" dirty="0"/>
              <a:t> film .</a:t>
            </a:r>
          </a:p>
          <a:p>
            <a:r>
              <a:rPr lang="en-US" dirty="0"/>
              <a:t>     ?c </a:t>
            </a:r>
            <a:r>
              <a:rPr lang="en-US" dirty="0">
                <a:solidFill>
                  <a:schemeClr val="tx2"/>
                </a:solidFill>
              </a:rPr>
              <a:t>?prop </a:t>
            </a:r>
            <a:r>
              <a:rPr lang="en-US" dirty="0"/>
              <a:t>?f }</a:t>
            </a:r>
          </a:p>
          <a:p>
            <a:endParaRPr lang="en-US" dirty="0"/>
          </a:p>
          <a:p>
            <a:r>
              <a:rPr lang="en-US" dirty="0"/>
              <a:t>SELECT ?c, ?f WHERE {</a:t>
            </a:r>
          </a:p>
          <a:p>
            <a:r>
              <a:rPr lang="en-US" dirty="0"/>
              <a:t>     ?c </a:t>
            </a:r>
            <a:r>
              <a:rPr lang="en-US" dirty="0" err="1"/>
              <a:t>hasType</a:t>
            </a:r>
            <a:r>
              <a:rPr lang="en-US" dirty="0"/>
              <a:t> composer . </a:t>
            </a:r>
          </a:p>
          <a:p>
            <a:r>
              <a:rPr lang="en-US" dirty="0"/>
              <a:t>     ?f </a:t>
            </a:r>
            <a:r>
              <a:rPr lang="en-US" dirty="0" err="1"/>
              <a:t>hasType</a:t>
            </a:r>
            <a:r>
              <a:rPr lang="en-US" dirty="0"/>
              <a:t> film .</a:t>
            </a:r>
          </a:p>
          <a:p>
            <a:r>
              <a:rPr lang="en-US" dirty="0"/>
              <a:t>     ?c </a:t>
            </a:r>
            <a:r>
              <a:rPr lang="en-US" dirty="0" err="1">
                <a:solidFill>
                  <a:srgbClr val="D2533C"/>
                </a:solidFill>
              </a:rPr>
              <a:t>directedMusicFor</a:t>
            </a:r>
            <a:r>
              <a:rPr lang="en-US" dirty="0">
                <a:solidFill>
                  <a:srgbClr val="D2533C"/>
                </a:solidFill>
              </a:rPr>
              <a:t> </a:t>
            </a:r>
            <a:r>
              <a:rPr lang="en-US" dirty="0"/>
              <a:t>?f </a:t>
            </a:r>
            <a:r>
              <a:rPr lang="en-US" dirty="0" smtClean="0"/>
              <a:t>}</a:t>
            </a:r>
          </a:p>
          <a:p>
            <a:endParaRPr lang="en-US" dirty="0"/>
          </a:p>
          <a:p>
            <a:r>
              <a:rPr lang="en-US" dirty="0" smtClean="0"/>
              <a:t>SELECT </a:t>
            </a:r>
            <a:r>
              <a:rPr lang="en-US" dirty="0"/>
              <a:t>?c, ?f WHERE {</a:t>
            </a:r>
          </a:p>
          <a:p>
            <a:r>
              <a:rPr lang="en-US" dirty="0"/>
              <a:t>     ?c </a:t>
            </a:r>
            <a:r>
              <a:rPr lang="en-US" dirty="0" err="1"/>
              <a:t>hasType</a:t>
            </a:r>
            <a:r>
              <a:rPr lang="en-US" dirty="0"/>
              <a:t> composer . </a:t>
            </a:r>
          </a:p>
          <a:p>
            <a:r>
              <a:rPr lang="en-US" dirty="0"/>
              <a:t>     ?f </a:t>
            </a:r>
            <a:r>
              <a:rPr lang="en-US" dirty="0" err="1"/>
              <a:t>hasType</a:t>
            </a:r>
            <a:r>
              <a:rPr lang="en-US" dirty="0"/>
              <a:t> </a:t>
            </a:r>
            <a:r>
              <a:rPr lang="en-US" dirty="0" smtClean="0">
                <a:solidFill>
                  <a:srgbClr val="D2533C"/>
                </a:solidFill>
              </a:rPr>
              <a:t>movie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/>
              <a:t>     ?c </a:t>
            </a:r>
            <a:r>
              <a:rPr lang="en-US" dirty="0">
                <a:solidFill>
                  <a:schemeClr val="tx2"/>
                </a:solidFill>
              </a:rPr>
              <a:t>?prop </a:t>
            </a:r>
            <a:r>
              <a:rPr lang="en-US" dirty="0"/>
              <a:t>?f }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68796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Filter and Refine – context </a:t>
            </a:r>
            <a:r>
              <a:rPr lang="en-US" sz="2000" dirty="0" smtClean="0"/>
              <a:t>(DEB ‘10)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ctr">
              <a:buClr>
                <a:srgbClr val="93A299"/>
              </a:buClr>
              <a:buNone/>
            </a:pPr>
            <a:r>
              <a:rPr lang="de-DE" i="1" dirty="0" err="1" smtClean="0">
                <a:solidFill>
                  <a:srgbClr val="79463D">
                    <a:lumMod val="75000"/>
                  </a:srgbClr>
                </a:solidFill>
              </a:rPr>
              <a:t>classical</a:t>
            </a:r>
            <a:r>
              <a:rPr lang="de-DE" i="1" dirty="0" smtClean="0">
                <a:solidFill>
                  <a:srgbClr val="79463D">
                    <a:lumMod val="75000"/>
                  </a:srgbClr>
                </a:solidFill>
              </a:rPr>
              <a:t> </a:t>
            </a:r>
            <a:r>
              <a:rPr lang="de-DE" i="1" dirty="0" err="1">
                <a:solidFill>
                  <a:srgbClr val="79463D">
                    <a:lumMod val="75000"/>
                  </a:srgbClr>
                </a:solidFill>
              </a:rPr>
              <a:t>music</a:t>
            </a:r>
            <a:r>
              <a:rPr lang="de-DE" i="1" dirty="0">
                <a:solidFill>
                  <a:srgbClr val="79463D">
                    <a:lumMod val="75000"/>
                  </a:srgbClr>
                </a:solidFill>
              </a:rPr>
              <a:t> </a:t>
            </a:r>
            <a:r>
              <a:rPr lang="de-DE" i="1" dirty="0" err="1">
                <a:solidFill>
                  <a:srgbClr val="79463D">
                    <a:lumMod val="75000"/>
                  </a:srgbClr>
                </a:solidFill>
              </a:rPr>
              <a:t>composers</a:t>
            </a:r>
            <a:r>
              <a:rPr lang="de-DE" i="1" dirty="0">
                <a:solidFill>
                  <a:srgbClr val="79463D">
                    <a:lumMod val="75000"/>
                  </a:srgbClr>
                </a:solidFill>
              </a:rPr>
              <a:t> </a:t>
            </a:r>
            <a:r>
              <a:rPr lang="de-DE" i="1" dirty="0" err="1">
                <a:solidFill>
                  <a:srgbClr val="79463D">
                    <a:lumMod val="75000"/>
                  </a:srgbClr>
                </a:solidFill>
              </a:rPr>
              <a:t>who</a:t>
            </a:r>
            <a:r>
              <a:rPr lang="de-DE" i="1" dirty="0">
                <a:solidFill>
                  <a:srgbClr val="79463D">
                    <a:lumMod val="75000"/>
                  </a:srgbClr>
                </a:solidFill>
              </a:rPr>
              <a:t> </a:t>
            </a:r>
            <a:r>
              <a:rPr lang="de-DE" i="1" dirty="0" err="1">
                <a:solidFill>
                  <a:srgbClr val="79463D">
                    <a:lumMod val="75000"/>
                  </a:srgbClr>
                </a:solidFill>
              </a:rPr>
              <a:t>have</a:t>
            </a:r>
            <a:r>
              <a:rPr lang="de-DE" i="1" dirty="0">
                <a:solidFill>
                  <a:srgbClr val="79463D">
                    <a:lumMod val="75000"/>
                  </a:srgbClr>
                </a:solidFill>
              </a:rPr>
              <a:t> </a:t>
            </a:r>
            <a:r>
              <a:rPr lang="de-DE" i="1" dirty="0" err="1">
                <a:solidFill>
                  <a:srgbClr val="79463D">
                    <a:lumMod val="75000"/>
                  </a:srgbClr>
                </a:solidFill>
              </a:rPr>
              <a:t>composed</a:t>
            </a:r>
            <a:r>
              <a:rPr lang="de-DE" i="1" dirty="0">
                <a:solidFill>
                  <a:srgbClr val="79463D">
                    <a:lumMod val="75000"/>
                  </a:srgbClr>
                </a:solidFill>
              </a:rPr>
              <a:t> </a:t>
            </a:r>
            <a:r>
              <a:rPr lang="de-DE" i="1" dirty="0" err="1">
                <a:solidFill>
                  <a:srgbClr val="79463D">
                    <a:lumMod val="75000"/>
                  </a:srgbClr>
                </a:solidFill>
              </a:rPr>
              <a:t>music</a:t>
            </a:r>
            <a:r>
              <a:rPr lang="de-DE" i="1" dirty="0">
                <a:solidFill>
                  <a:srgbClr val="79463D">
                    <a:lumMod val="75000"/>
                  </a:srgbClr>
                </a:solidFill>
              </a:rPr>
              <a:t> </a:t>
            </a:r>
            <a:r>
              <a:rPr lang="de-DE" i="1" dirty="0" err="1">
                <a:solidFill>
                  <a:srgbClr val="79463D">
                    <a:lumMod val="75000"/>
                  </a:srgbClr>
                </a:solidFill>
              </a:rPr>
              <a:t>for</a:t>
            </a:r>
            <a:r>
              <a:rPr lang="de-DE" i="1" dirty="0">
                <a:solidFill>
                  <a:srgbClr val="79463D">
                    <a:lumMod val="75000"/>
                  </a:srgbClr>
                </a:solidFill>
              </a:rPr>
              <a:t> </a:t>
            </a:r>
            <a:r>
              <a:rPr lang="de-DE" i="1" dirty="0" err="1">
                <a:solidFill>
                  <a:srgbClr val="79463D">
                    <a:lumMod val="75000"/>
                  </a:srgbClr>
                </a:solidFill>
              </a:rPr>
              <a:t>westerns</a:t>
            </a:r>
            <a:r>
              <a:rPr lang="de-DE" i="1" dirty="0">
                <a:solidFill>
                  <a:srgbClr val="79463D">
                    <a:lumMod val="75000"/>
                  </a:srgbClr>
                </a:solidFill>
              </a:rPr>
              <a:t>.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0D10B-1A54-9F4F-BF47-7196A08AD795}" type="datetime4">
              <a:rPr lang="en-US" smtClean="0"/>
              <a:t>January 10, 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IQ: Iterative Querying for Knowledge - CIDR 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13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4359048" y="2391849"/>
            <a:ext cx="4703295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/>
              <a:t>SELECT ?c, </a:t>
            </a:r>
            <a:r>
              <a:rPr lang="en-US" sz="1600" dirty="0" smtClean="0"/>
              <a:t>?f </a:t>
            </a:r>
            <a:r>
              <a:rPr lang="en-US" sz="1600" dirty="0"/>
              <a:t>WHERE {</a:t>
            </a:r>
          </a:p>
          <a:p>
            <a:r>
              <a:rPr lang="en-US" sz="1600" dirty="0"/>
              <a:t>     ?c </a:t>
            </a:r>
            <a:r>
              <a:rPr lang="en-US" sz="1600" dirty="0" err="1"/>
              <a:t>hasType</a:t>
            </a:r>
            <a:r>
              <a:rPr lang="en-US" sz="1600" dirty="0"/>
              <a:t> composer </a:t>
            </a:r>
            <a:r>
              <a:rPr lang="en-US" sz="1600" i="1" dirty="0">
                <a:solidFill>
                  <a:srgbClr val="D2533C"/>
                </a:solidFill>
              </a:rPr>
              <a:t>{“classical music”} </a:t>
            </a:r>
            <a:r>
              <a:rPr lang="en-US" sz="1600" dirty="0"/>
              <a:t>. </a:t>
            </a:r>
            <a:endParaRPr lang="en-US" sz="1600" dirty="0" smtClean="0"/>
          </a:p>
          <a:p>
            <a:r>
              <a:rPr lang="en-US" sz="1600" dirty="0" smtClean="0"/>
              <a:t>     ?f </a:t>
            </a:r>
            <a:r>
              <a:rPr lang="en-US" sz="1600" dirty="0" err="1"/>
              <a:t>hasType</a:t>
            </a:r>
            <a:r>
              <a:rPr lang="en-US" sz="1600" dirty="0"/>
              <a:t> </a:t>
            </a:r>
            <a:r>
              <a:rPr lang="en-US" sz="1600" dirty="0" smtClean="0"/>
              <a:t>film </a:t>
            </a:r>
            <a:r>
              <a:rPr lang="en-US" sz="1600" dirty="0"/>
              <a:t>.</a:t>
            </a:r>
          </a:p>
          <a:p>
            <a:r>
              <a:rPr lang="en-US" sz="1600" dirty="0" smtClean="0"/>
              <a:t>     </a:t>
            </a:r>
            <a:r>
              <a:rPr lang="en-US" sz="1600" dirty="0"/>
              <a:t>?c </a:t>
            </a:r>
            <a:r>
              <a:rPr lang="en-US" sz="1600" dirty="0" err="1"/>
              <a:t>composedFor</a:t>
            </a:r>
            <a:r>
              <a:rPr lang="en-US" sz="1600" dirty="0"/>
              <a:t> </a:t>
            </a:r>
            <a:r>
              <a:rPr lang="en-US" sz="1600" dirty="0" smtClean="0"/>
              <a:t>?f </a:t>
            </a:r>
            <a:r>
              <a:rPr lang="en-US" sz="1600" dirty="0"/>
              <a:t>}</a:t>
            </a:r>
          </a:p>
          <a:p>
            <a:endParaRPr lang="en-US" sz="1600" dirty="0"/>
          </a:p>
          <a:p>
            <a:r>
              <a:rPr lang="en-US" sz="1600" dirty="0"/>
              <a:t>SELECT ?c, </a:t>
            </a:r>
            <a:r>
              <a:rPr lang="en-US" sz="1600" dirty="0" smtClean="0"/>
              <a:t>?f </a:t>
            </a:r>
            <a:r>
              <a:rPr lang="en-US" sz="1600" dirty="0"/>
              <a:t>WHERE {</a:t>
            </a:r>
          </a:p>
          <a:p>
            <a:r>
              <a:rPr lang="en-US" sz="1600" dirty="0"/>
              <a:t>     ?c </a:t>
            </a:r>
            <a:r>
              <a:rPr lang="en-US" sz="1600" dirty="0" err="1"/>
              <a:t>hasType</a:t>
            </a:r>
            <a:r>
              <a:rPr lang="en-US" sz="1600" dirty="0"/>
              <a:t> composer </a:t>
            </a:r>
            <a:r>
              <a:rPr lang="en-US" sz="1600" i="1" dirty="0">
                <a:solidFill>
                  <a:srgbClr val="D2533C"/>
                </a:solidFill>
              </a:rPr>
              <a:t>{“classical music”} </a:t>
            </a:r>
            <a:r>
              <a:rPr lang="en-US" sz="1600" dirty="0"/>
              <a:t>.</a:t>
            </a:r>
          </a:p>
          <a:p>
            <a:r>
              <a:rPr lang="en-US" sz="1600" dirty="0"/>
              <a:t>     </a:t>
            </a:r>
            <a:r>
              <a:rPr lang="en-US" sz="1600" dirty="0" smtClean="0"/>
              <a:t>?f </a:t>
            </a:r>
            <a:r>
              <a:rPr lang="en-US" sz="1600" dirty="0" err="1"/>
              <a:t>hasType</a:t>
            </a:r>
            <a:r>
              <a:rPr lang="en-US" sz="1600" dirty="0"/>
              <a:t> </a:t>
            </a:r>
            <a:r>
              <a:rPr lang="en-US" sz="1600" dirty="0" smtClean="0"/>
              <a:t>film </a:t>
            </a:r>
            <a:r>
              <a:rPr lang="en-US" sz="1600" i="1" dirty="0">
                <a:solidFill>
                  <a:schemeClr val="tx2"/>
                </a:solidFill>
              </a:rPr>
              <a:t>{“gun fight”, “wild west”}</a:t>
            </a:r>
            <a:r>
              <a:rPr lang="en-US" sz="1600" dirty="0"/>
              <a:t> . </a:t>
            </a:r>
          </a:p>
          <a:p>
            <a:r>
              <a:rPr lang="en-US" sz="1600" dirty="0"/>
              <a:t>     ?c </a:t>
            </a:r>
            <a:r>
              <a:rPr lang="en-US" sz="1600" dirty="0" err="1">
                <a:solidFill>
                  <a:srgbClr val="292934"/>
                </a:solidFill>
              </a:rPr>
              <a:t>composedMusicFor</a:t>
            </a:r>
            <a:r>
              <a:rPr lang="en-US" sz="1600" dirty="0">
                <a:solidFill>
                  <a:srgbClr val="292934"/>
                </a:solidFill>
              </a:rPr>
              <a:t> </a:t>
            </a:r>
            <a:r>
              <a:rPr lang="en-US" sz="1600" dirty="0" smtClean="0"/>
              <a:t>?f </a:t>
            </a:r>
            <a:r>
              <a:rPr lang="en-US" sz="1600" dirty="0"/>
              <a:t>}</a:t>
            </a:r>
          </a:p>
          <a:p>
            <a:endParaRPr lang="en-US" sz="1600" dirty="0"/>
          </a:p>
          <a:p>
            <a:r>
              <a:rPr lang="en-US" sz="1600" dirty="0"/>
              <a:t>SELECT ?c, </a:t>
            </a:r>
            <a:r>
              <a:rPr lang="en-US" sz="1600" dirty="0" smtClean="0"/>
              <a:t>?f </a:t>
            </a:r>
            <a:r>
              <a:rPr lang="en-US" sz="1600" dirty="0"/>
              <a:t>WHERE {</a:t>
            </a:r>
          </a:p>
          <a:p>
            <a:r>
              <a:rPr lang="en-US" sz="1600" dirty="0"/>
              <a:t>     ?c </a:t>
            </a:r>
            <a:r>
              <a:rPr lang="en-US" sz="1600" dirty="0" err="1"/>
              <a:t>hasType</a:t>
            </a:r>
            <a:r>
              <a:rPr lang="en-US" sz="1600" dirty="0"/>
              <a:t> composer </a:t>
            </a:r>
            <a:r>
              <a:rPr lang="en-US" sz="1600" i="1" dirty="0">
                <a:solidFill>
                  <a:srgbClr val="D2533C"/>
                </a:solidFill>
              </a:rPr>
              <a:t>{“classical music”}</a:t>
            </a:r>
            <a:r>
              <a:rPr lang="en-US" sz="1600" dirty="0"/>
              <a:t> </a:t>
            </a:r>
            <a:r>
              <a:rPr lang="en-US" sz="1600" dirty="0" smtClean="0"/>
              <a:t>.</a:t>
            </a:r>
          </a:p>
          <a:p>
            <a:r>
              <a:rPr lang="en-US" sz="1600" dirty="0"/>
              <a:t> </a:t>
            </a:r>
            <a:r>
              <a:rPr lang="en-US" sz="1600" dirty="0" smtClean="0"/>
              <a:t>    ?f </a:t>
            </a:r>
            <a:r>
              <a:rPr lang="en-US" sz="1600" dirty="0" err="1"/>
              <a:t>hasType</a:t>
            </a:r>
            <a:r>
              <a:rPr lang="en-US" sz="1600" dirty="0"/>
              <a:t> </a:t>
            </a:r>
            <a:r>
              <a:rPr lang="en-US" sz="1600" dirty="0" smtClean="0"/>
              <a:t>film </a:t>
            </a:r>
            <a:r>
              <a:rPr lang="en-US" sz="1600" i="1" dirty="0" smtClean="0">
                <a:solidFill>
                  <a:schemeClr val="tx2"/>
                </a:solidFill>
              </a:rPr>
              <a:t>{“</a:t>
            </a:r>
            <a:r>
              <a:rPr lang="en-US" sz="1600" i="1" dirty="0" err="1" smtClean="0">
                <a:solidFill>
                  <a:schemeClr val="tx2"/>
                </a:solidFill>
              </a:rPr>
              <a:t>westerns”,“</a:t>
            </a:r>
            <a:r>
              <a:rPr lang="en-US" sz="1600" i="1" dirty="0" err="1">
                <a:solidFill>
                  <a:schemeClr val="tx2"/>
                </a:solidFill>
              </a:rPr>
              <a:t>gun</a:t>
            </a:r>
            <a:r>
              <a:rPr lang="en-US" sz="1600" i="1" dirty="0">
                <a:solidFill>
                  <a:schemeClr val="tx2"/>
                </a:solidFill>
              </a:rPr>
              <a:t> </a:t>
            </a:r>
            <a:r>
              <a:rPr lang="en-US" sz="1600" i="1" dirty="0" err="1">
                <a:solidFill>
                  <a:schemeClr val="tx2"/>
                </a:solidFill>
              </a:rPr>
              <a:t>fight”</a:t>
            </a:r>
            <a:r>
              <a:rPr lang="en-US" sz="1600" i="1" dirty="0" err="1" smtClean="0">
                <a:solidFill>
                  <a:schemeClr val="tx2"/>
                </a:solidFill>
              </a:rPr>
              <a:t>,“</a:t>
            </a:r>
            <a:r>
              <a:rPr lang="en-US" sz="1600" i="1" dirty="0" err="1">
                <a:solidFill>
                  <a:schemeClr val="tx2"/>
                </a:solidFill>
              </a:rPr>
              <a:t>wild</a:t>
            </a:r>
            <a:r>
              <a:rPr lang="en-US" sz="1600" i="1" dirty="0">
                <a:solidFill>
                  <a:schemeClr val="tx2"/>
                </a:solidFill>
              </a:rPr>
              <a:t> west”}</a:t>
            </a:r>
            <a:r>
              <a:rPr lang="en-US" sz="1600" dirty="0"/>
              <a:t> .</a:t>
            </a:r>
          </a:p>
          <a:p>
            <a:r>
              <a:rPr lang="en-US" sz="1600" dirty="0" smtClean="0"/>
              <a:t>     ?</a:t>
            </a:r>
            <a:r>
              <a:rPr lang="en-US" sz="1600" dirty="0"/>
              <a:t>c ?prop </a:t>
            </a:r>
            <a:r>
              <a:rPr lang="en-US" sz="1600" dirty="0" smtClean="0"/>
              <a:t>?f </a:t>
            </a:r>
            <a:r>
              <a:rPr lang="en-US" sz="1600" i="1" dirty="0">
                <a:solidFill>
                  <a:srgbClr val="D2533C"/>
                </a:solidFill>
              </a:rPr>
              <a:t>{“</a:t>
            </a:r>
            <a:r>
              <a:rPr lang="en-US" sz="1600" i="1" dirty="0" smtClean="0">
                <a:solidFill>
                  <a:srgbClr val="D2533C"/>
                </a:solidFill>
              </a:rPr>
              <a:t>compose”</a:t>
            </a:r>
            <a:r>
              <a:rPr lang="en-US" sz="1600" i="1" dirty="0">
                <a:solidFill>
                  <a:srgbClr val="D2533C"/>
                </a:solidFill>
              </a:rPr>
              <a:t>}</a:t>
            </a:r>
            <a:r>
              <a:rPr lang="en-US" sz="1600" dirty="0"/>
              <a:t> </a:t>
            </a:r>
            <a:r>
              <a:rPr lang="en-US" sz="1600" dirty="0" smtClean="0"/>
              <a:t>}</a:t>
            </a:r>
            <a:endParaRPr lang="en-US" sz="1600" dirty="0"/>
          </a:p>
        </p:txBody>
      </p:sp>
      <p:sp>
        <p:nvSpPr>
          <p:cNvPr id="11" name="Rectangle 10"/>
          <p:cNvSpPr/>
          <p:nvPr/>
        </p:nvSpPr>
        <p:spPr>
          <a:xfrm>
            <a:off x="883688" y="2391849"/>
            <a:ext cx="3009509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/>
              <a:t>SELECT ?c, </a:t>
            </a:r>
            <a:r>
              <a:rPr lang="en-US" sz="1600" dirty="0" smtClean="0"/>
              <a:t>?f </a:t>
            </a:r>
            <a:r>
              <a:rPr lang="en-US" sz="1600" dirty="0"/>
              <a:t>WHERE {</a:t>
            </a:r>
          </a:p>
          <a:p>
            <a:r>
              <a:rPr lang="en-US" sz="1600" dirty="0"/>
              <a:t>     ?c </a:t>
            </a:r>
            <a:r>
              <a:rPr lang="en-US" sz="1600" dirty="0" err="1"/>
              <a:t>hasType</a:t>
            </a:r>
            <a:r>
              <a:rPr lang="en-US" sz="1600" dirty="0"/>
              <a:t> composer . </a:t>
            </a:r>
            <a:endParaRPr lang="en-US" sz="1600" dirty="0" smtClean="0"/>
          </a:p>
          <a:p>
            <a:r>
              <a:rPr lang="en-US" sz="1600" dirty="0"/>
              <a:t> </a:t>
            </a:r>
            <a:r>
              <a:rPr lang="en-US" sz="1600" dirty="0" smtClean="0"/>
              <a:t>    ?f </a:t>
            </a:r>
            <a:r>
              <a:rPr lang="en-US" sz="1600" dirty="0" err="1"/>
              <a:t>hasType</a:t>
            </a:r>
            <a:r>
              <a:rPr lang="en-US" sz="1600" dirty="0"/>
              <a:t> </a:t>
            </a:r>
            <a:r>
              <a:rPr lang="en-US" sz="1600" dirty="0" smtClean="0"/>
              <a:t>film </a:t>
            </a:r>
            <a:r>
              <a:rPr lang="en-US" sz="1600" dirty="0"/>
              <a:t>.</a:t>
            </a:r>
          </a:p>
          <a:p>
            <a:r>
              <a:rPr lang="en-US" sz="1600" dirty="0"/>
              <a:t> </a:t>
            </a:r>
            <a:r>
              <a:rPr lang="en-US" sz="1600" dirty="0" smtClean="0"/>
              <a:t>    </a:t>
            </a:r>
            <a:r>
              <a:rPr lang="en-US" sz="1600" dirty="0"/>
              <a:t>?c </a:t>
            </a:r>
            <a:r>
              <a:rPr lang="en-US" sz="1600" dirty="0" err="1" smtClean="0"/>
              <a:t>composedMusicFor</a:t>
            </a:r>
            <a:r>
              <a:rPr lang="en-US" sz="1600" dirty="0" smtClean="0"/>
              <a:t> ?f </a:t>
            </a:r>
            <a:r>
              <a:rPr lang="en-US" sz="1600" dirty="0"/>
              <a:t>}</a:t>
            </a:r>
          </a:p>
          <a:p>
            <a:endParaRPr lang="en-US" sz="1600" dirty="0" smtClean="0"/>
          </a:p>
          <a:p>
            <a:endParaRPr lang="en-US" sz="1600" dirty="0"/>
          </a:p>
          <a:p>
            <a:endParaRPr lang="en-US" sz="1600" dirty="0" smtClean="0"/>
          </a:p>
          <a:p>
            <a:endParaRPr lang="en-US" sz="1600" dirty="0"/>
          </a:p>
          <a:p>
            <a:endParaRPr lang="en-US" sz="1600" dirty="0" smtClean="0"/>
          </a:p>
          <a:p>
            <a:endParaRPr lang="en-US" sz="1600" dirty="0" smtClean="0"/>
          </a:p>
          <a:p>
            <a:r>
              <a:rPr lang="en-US" sz="1600" dirty="0" smtClean="0"/>
              <a:t>SELECT </a:t>
            </a:r>
            <a:r>
              <a:rPr lang="en-US" sz="1600" dirty="0"/>
              <a:t>?c, </a:t>
            </a:r>
            <a:r>
              <a:rPr lang="en-US" sz="1600" dirty="0" smtClean="0"/>
              <a:t>?f </a:t>
            </a:r>
            <a:r>
              <a:rPr lang="en-US" sz="1600" dirty="0"/>
              <a:t>WHERE {</a:t>
            </a:r>
          </a:p>
          <a:p>
            <a:r>
              <a:rPr lang="en-US" sz="1600" dirty="0"/>
              <a:t>     ?c </a:t>
            </a:r>
            <a:r>
              <a:rPr lang="en-US" sz="1600" dirty="0" err="1"/>
              <a:t>hasType</a:t>
            </a:r>
            <a:r>
              <a:rPr lang="en-US" sz="1600" dirty="0"/>
              <a:t> composer . </a:t>
            </a:r>
            <a:endParaRPr lang="en-US" sz="1600" dirty="0" smtClean="0"/>
          </a:p>
          <a:p>
            <a:r>
              <a:rPr lang="en-US" sz="1600" dirty="0"/>
              <a:t> </a:t>
            </a:r>
            <a:r>
              <a:rPr lang="en-US" sz="1600" dirty="0" smtClean="0"/>
              <a:t>    ?f </a:t>
            </a:r>
            <a:r>
              <a:rPr lang="en-US" sz="1600" dirty="0" err="1"/>
              <a:t>hasType</a:t>
            </a:r>
            <a:r>
              <a:rPr lang="en-US" sz="1600" dirty="0"/>
              <a:t> </a:t>
            </a:r>
            <a:r>
              <a:rPr lang="en-US" sz="1600" dirty="0" smtClean="0"/>
              <a:t>film </a:t>
            </a:r>
            <a:r>
              <a:rPr lang="en-US" sz="1600" dirty="0"/>
              <a:t>.</a:t>
            </a:r>
          </a:p>
          <a:p>
            <a:r>
              <a:rPr lang="en-US" sz="1600" dirty="0" smtClean="0"/>
              <a:t>     ?</a:t>
            </a:r>
            <a:r>
              <a:rPr lang="en-US" sz="1600" dirty="0"/>
              <a:t>c </a:t>
            </a:r>
            <a:r>
              <a:rPr lang="en-US" sz="1600" dirty="0">
                <a:solidFill>
                  <a:schemeClr val="tx2"/>
                </a:solidFill>
              </a:rPr>
              <a:t>?prop </a:t>
            </a:r>
            <a:r>
              <a:rPr lang="en-US" sz="1600" dirty="0" smtClean="0"/>
              <a:t>?f }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1755623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Exploration with keywords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245933"/>
          </a:xfrm>
        </p:spPr>
        <p:txBody>
          <a:bodyPr>
            <a:normAutofit fontScale="92500" lnSpcReduction="10000"/>
          </a:bodyPr>
          <a:lstStyle/>
          <a:p>
            <a:r>
              <a:rPr lang="de-DE" dirty="0" smtClean="0"/>
              <a:t>User </a:t>
            </a:r>
            <a:r>
              <a:rPr lang="de-DE" dirty="0" err="1" smtClean="0"/>
              <a:t>prefers</a:t>
            </a:r>
            <a:r>
              <a:rPr lang="de-DE" dirty="0" smtClean="0"/>
              <a:t> </a:t>
            </a:r>
            <a:r>
              <a:rPr lang="de-DE" dirty="0" err="1" smtClean="0"/>
              <a:t>keywords</a:t>
            </a:r>
            <a:endParaRPr lang="de-DE" dirty="0" smtClean="0"/>
          </a:p>
          <a:p>
            <a:r>
              <a:rPr lang="de-DE" dirty="0" err="1" smtClean="0"/>
              <a:t>No</a:t>
            </a:r>
            <a:r>
              <a:rPr lang="de-DE" dirty="0" smtClean="0"/>
              <a:t> </a:t>
            </a:r>
            <a:r>
              <a:rPr lang="de-DE" dirty="0" err="1" smtClean="0"/>
              <a:t>good</a:t>
            </a:r>
            <a:r>
              <a:rPr lang="de-DE" dirty="0" smtClean="0"/>
              <a:t> </a:t>
            </a:r>
            <a:r>
              <a:rPr lang="de-DE" dirty="0" err="1" smtClean="0"/>
              <a:t>translation</a:t>
            </a:r>
            <a:r>
              <a:rPr lang="de-DE" dirty="0" smtClean="0"/>
              <a:t> </a:t>
            </a:r>
            <a:r>
              <a:rPr lang="de-DE" dirty="0" err="1" smtClean="0"/>
              <a:t>from</a:t>
            </a:r>
            <a:r>
              <a:rPr lang="de-DE" dirty="0" smtClean="0"/>
              <a:t> </a:t>
            </a:r>
            <a:r>
              <a:rPr lang="de-DE" dirty="0" err="1" smtClean="0"/>
              <a:t>user‘s</a:t>
            </a:r>
            <a:r>
              <a:rPr lang="de-DE" dirty="0" smtClean="0"/>
              <a:t> </a:t>
            </a:r>
            <a:r>
              <a:rPr lang="de-DE" dirty="0" err="1" smtClean="0"/>
              <a:t>query</a:t>
            </a:r>
            <a:endParaRPr lang="de-DE" dirty="0" smtClean="0"/>
          </a:p>
          <a:p>
            <a:endParaRPr lang="de-DE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0" indent="0" algn="ctr">
              <a:buNone/>
            </a:pPr>
            <a:r>
              <a:rPr lang="de-DE" i="1" dirty="0" err="1" smtClean="0">
                <a:solidFill>
                  <a:schemeClr val="accent6">
                    <a:lumMod val="75000"/>
                  </a:schemeClr>
                </a:solidFill>
              </a:rPr>
              <a:t>composers</a:t>
            </a:r>
            <a:r>
              <a:rPr lang="de-DE" i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de-DE" i="1" dirty="0" err="1">
                <a:solidFill>
                  <a:schemeClr val="accent6">
                    <a:lumMod val="75000"/>
                  </a:schemeClr>
                </a:solidFill>
              </a:rPr>
              <a:t>who</a:t>
            </a:r>
            <a:r>
              <a:rPr lang="de-DE" i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de-DE" i="1" dirty="0" err="1">
                <a:solidFill>
                  <a:schemeClr val="accent6">
                    <a:lumMod val="75000"/>
                  </a:schemeClr>
                </a:solidFill>
              </a:rPr>
              <a:t>have</a:t>
            </a:r>
            <a:r>
              <a:rPr lang="de-DE" i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de-DE" i="1" dirty="0" err="1">
                <a:solidFill>
                  <a:schemeClr val="accent6">
                    <a:lumMod val="75000"/>
                  </a:schemeClr>
                </a:solidFill>
              </a:rPr>
              <a:t>composed</a:t>
            </a:r>
            <a:r>
              <a:rPr lang="de-DE" i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de-DE" i="1" dirty="0" err="1">
                <a:solidFill>
                  <a:schemeClr val="accent6">
                    <a:lumMod val="75000"/>
                  </a:schemeClr>
                </a:solidFill>
              </a:rPr>
              <a:t>music</a:t>
            </a:r>
            <a:r>
              <a:rPr lang="de-DE" i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de-DE" i="1" dirty="0" err="1">
                <a:solidFill>
                  <a:schemeClr val="accent6">
                    <a:lumMod val="75000"/>
                  </a:schemeClr>
                </a:solidFill>
              </a:rPr>
              <a:t>for</a:t>
            </a:r>
            <a:r>
              <a:rPr lang="de-DE" i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de-DE" i="1" dirty="0" err="1" smtClean="0">
                <a:solidFill>
                  <a:schemeClr val="accent6">
                    <a:lumMod val="75000"/>
                  </a:schemeClr>
                </a:solidFill>
              </a:rPr>
              <a:t>films</a:t>
            </a:r>
            <a:endParaRPr lang="de-DE" i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0" indent="0" algn="ctr">
              <a:buNone/>
            </a:pPr>
            <a:endParaRPr lang="de-DE" i="1" dirty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292934"/>
                </a:solidFill>
              </a:rPr>
              <a:t>Query consists of keywords: “compose, music, film”</a:t>
            </a:r>
          </a:p>
          <a:p>
            <a:pPr marL="0" indent="0">
              <a:buNone/>
            </a:pPr>
            <a:endParaRPr lang="en-US" dirty="0">
              <a:solidFill>
                <a:srgbClr val="292934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0D10B-1A54-9F4F-BF47-7196A08AD795}" type="datetime4">
              <a:rPr lang="en-US" smtClean="0"/>
              <a:t>January 10, 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IQ: Iterative Querying for Knowledge - CIDR 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14</a:t>
            </a:fld>
            <a:endParaRPr lang="en-US"/>
          </a:p>
        </p:txBody>
      </p:sp>
      <p:grpSp>
        <p:nvGrpSpPr>
          <p:cNvPr id="38" name="Group 37"/>
          <p:cNvGrpSpPr/>
          <p:nvPr/>
        </p:nvGrpSpPr>
        <p:grpSpPr>
          <a:xfrm>
            <a:off x="250351" y="4056684"/>
            <a:ext cx="4029002" cy="1778066"/>
            <a:chOff x="250350" y="3877392"/>
            <a:chExt cx="5042631" cy="1778066"/>
          </a:xfrm>
        </p:grpSpPr>
        <p:sp>
          <p:nvSpPr>
            <p:cNvPr id="12" name="TextBox 11"/>
            <p:cNvSpPr txBox="1"/>
            <p:nvPr/>
          </p:nvSpPr>
          <p:spPr>
            <a:xfrm>
              <a:off x="250350" y="4046189"/>
              <a:ext cx="1903494" cy="338554"/>
            </a:xfrm>
            <a:prstGeom prst="rect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en-US" sz="1600" dirty="0" err="1" smtClean="0"/>
                <a:t>Ennio_Morricone</a:t>
              </a:r>
              <a:endParaRPr lang="en-US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3208795" y="4061223"/>
              <a:ext cx="1199161" cy="338554"/>
            </a:xfrm>
            <a:prstGeom prst="rect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en-US" sz="1600" dirty="0" smtClean="0">
                  <a:solidFill>
                    <a:schemeClr val="tx2"/>
                  </a:solidFill>
                </a:rPr>
                <a:t>composer</a:t>
              </a:r>
              <a:endParaRPr lang="en-US" dirty="0">
                <a:solidFill>
                  <a:schemeClr val="tx2"/>
                </a:solidFill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2134760" y="3877392"/>
              <a:ext cx="107151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err="1" smtClean="0"/>
                <a:t>hasType</a:t>
              </a:r>
              <a:endParaRPr lang="en-US" dirty="0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942362" y="4636446"/>
              <a:ext cx="213033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err="1" smtClean="0">
                  <a:solidFill>
                    <a:srgbClr val="D2533C"/>
                  </a:solidFill>
                </a:rPr>
                <a:t>composedMusicFor</a:t>
              </a:r>
              <a:endParaRPr lang="en-US" dirty="0">
                <a:solidFill>
                  <a:srgbClr val="D2533C"/>
                </a:solidFill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3020580" y="4582955"/>
              <a:ext cx="2272401" cy="338554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en-US" sz="1600" dirty="0" err="1" smtClean="0"/>
                <a:t>A_Fistful_of_Dollars</a:t>
              </a:r>
              <a:endParaRPr lang="en-US" dirty="0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2244983" y="5250056"/>
              <a:ext cx="600533" cy="338554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en-US" sz="1600" dirty="0" smtClean="0">
                  <a:solidFill>
                    <a:srgbClr val="D2533C"/>
                  </a:solidFill>
                </a:rPr>
                <a:t>film</a:t>
              </a:r>
              <a:endParaRPr lang="en-US" dirty="0">
                <a:solidFill>
                  <a:srgbClr val="D2533C"/>
                </a:solidFill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3020261" y="5316904"/>
              <a:ext cx="107151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err="1" smtClean="0"/>
                <a:t>hasType</a:t>
              </a:r>
              <a:endParaRPr lang="en-US" dirty="0"/>
            </a:p>
          </p:txBody>
        </p:sp>
        <p:cxnSp>
          <p:nvCxnSpPr>
            <p:cNvPr id="15" name="Straight Connector 14"/>
            <p:cNvCxnSpPr>
              <a:stCxn id="12" idx="3"/>
              <a:endCxn id="25" idx="1"/>
            </p:cNvCxnSpPr>
            <p:nvPr/>
          </p:nvCxnSpPr>
          <p:spPr>
            <a:xfrm>
              <a:off x="2153844" y="4215466"/>
              <a:ext cx="1054951" cy="15034"/>
            </a:xfrm>
            <a:prstGeom prst="line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Elbow Connector 34"/>
            <p:cNvCxnSpPr>
              <a:stCxn id="12" idx="2"/>
              <a:endCxn id="32" idx="1"/>
            </p:cNvCxnSpPr>
            <p:nvPr/>
          </p:nvCxnSpPr>
          <p:spPr>
            <a:xfrm rot="16200000" flipH="1">
              <a:off x="1927595" y="3659246"/>
              <a:ext cx="367489" cy="1818483"/>
            </a:xfrm>
            <a:prstGeom prst="bentConnector2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Elbow Connector 36"/>
            <p:cNvCxnSpPr>
              <a:stCxn id="32" idx="2"/>
              <a:endCxn id="33" idx="3"/>
            </p:cNvCxnSpPr>
            <p:nvPr/>
          </p:nvCxnSpPr>
          <p:spPr>
            <a:xfrm rot="5400000">
              <a:off x="3252237" y="4514789"/>
              <a:ext cx="497824" cy="1311265"/>
            </a:xfrm>
            <a:prstGeom prst="bentConnector2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6" name="Group 55"/>
          <p:cNvGrpSpPr/>
          <p:nvPr/>
        </p:nvGrpSpPr>
        <p:grpSpPr>
          <a:xfrm>
            <a:off x="4728647" y="4025425"/>
            <a:ext cx="3988331" cy="2490225"/>
            <a:chOff x="4728647" y="3846133"/>
            <a:chExt cx="3988331" cy="2490225"/>
          </a:xfrm>
        </p:grpSpPr>
        <p:sp>
          <p:nvSpPr>
            <p:cNvPr id="39" name="TextBox 38"/>
            <p:cNvSpPr txBox="1"/>
            <p:nvPr/>
          </p:nvSpPr>
          <p:spPr>
            <a:xfrm>
              <a:off x="4728647" y="4015410"/>
              <a:ext cx="776575" cy="338554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en-US" sz="1600" dirty="0" smtClean="0"/>
                <a:t>Mozart</a:t>
              </a:r>
              <a:endParaRPr lang="en-US" sz="1600" dirty="0"/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6002077" y="3846133"/>
              <a:ext cx="85612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err="1" smtClean="0"/>
                <a:t>hasType</a:t>
              </a:r>
              <a:endParaRPr lang="en-US" dirty="0"/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6954957" y="4015410"/>
              <a:ext cx="1762021" cy="338554"/>
            </a:xfrm>
            <a:prstGeom prst="rect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en-US" sz="1600" dirty="0" err="1" smtClean="0">
                  <a:solidFill>
                    <a:schemeClr val="tx2"/>
                  </a:solidFill>
                </a:rPr>
                <a:t>Classical_composer</a:t>
              </a:r>
              <a:endParaRPr lang="en-US" dirty="0">
                <a:solidFill>
                  <a:schemeClr val="tx2"/>
                </a:solidFill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5834987" y="4469326"/>
              <a:ext cx="128793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err="1" smtClean="0">
                  <a:solidFill>
                    <a:srgbClr val="D2533C"/>
                  </a:solidFill>
                </a:rPr>
                <a:t>hasMusicFrom</a:t>
              </a:r>
              <a:endParaRPr lang="en-US" dirty="0">
                <a:solidFill>
                  <a:srgbClr val="D2533C"/>
                </a:solidFill>
              </a:endParaRP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7517210" y="4636446"/>
              <a:ext cx="591027" cy="338554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en-US" sz="1600" dirty="0" smtClean="0"/>
                <a:t>Alien</a:t>
              </a:r>
              <a:endParaRPr lang="en-US" sz="1600" dirty="0"/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7314230" y="5300192"/>
              <a:ext cx="979755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err="1" smtClean="0"/>
                <a:t>hasGenre</a:t>
              </a:r>
              <a:endParaRPr lang="en-US" dirty="0"/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6076616" y="5250057"/>
              <a:ext cx="592831" cy="338554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en-US" sz="1600" dirty="0" smtClean="0"/>
                <a:t>Sci-fi</a:t>
              </a:r>
              <a:endParaRPr lang="en-US" sz="1600" dirty="0"/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7364357" y="5896350"/>
              <a:ext cx="1082348" cy="338554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en-US" sz="1600" dirty="0" err="1" smtClean="0">
                  <a:solidFill>
                    <a:srgbClr val="D2533C"/>
                  </a:solidFill>
                </a:rPr>
                <a:t>Film_genre</a:t>
              </a:r>
              <a:endParaRPr lang="en-US" dirty="0">
                <a:solidFill>
                  <a:srgbClr val="D2533C"/>
                </a:solidFill>
              </a:endParaRP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6315428" y="5997804"/>
              <a:ext cx="85612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err="1" smtClean="0"/>
                <a:t>hasType</a:t>
              </a:r>
              <a:endParaRPr lang="en-US" dirty="0"/>
            </a:p>
          </p:txBody>
        </p:sp>
        <p:cxnSp>
          <p:nvCxnSpPr>
            <p:cNvPr id="49" name="Straight Arrow Connector 48"/>
            <p:cNvCxnSpPr>
              <a:stCxn id="39" idx="3"/>
              <a:endCxn id="41" idx="1"/>
            </p:cNvCxnSpPr>
            <p:nvPr/>
          </p:nvCxnSpPr>
          <p:spPr>
            <a:xfrm>
              <a:off x="5505222" y="4184687"/>
              <a:ext cx="1449735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Elbow Connector 50"/>
            <p:cNvCxnSpPr>
              <a:stCxn id="43" idx="1"/>
              <a:endCxn id="39" idx="2"/>
            </p:cNvCxnSpPr>
            <p:nvPr/>
          </p:nvCxnSpPr>
          <p:spPr>
            <a:xfrm rot="10800000">
              <a:off x="5116936" y="4353965"/>
              <a:ext cx="2400275" cy="451759"/>
            </a:xfrm>
            <a:prstGeom prst="bentConnector2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Elbow Connector 52"/>
            <p:cNvCxnSpPr>
              <a:stCxn id="43" idx="2"/>
              <a:endCxn id="45" idx="3"/>
            </p:cNvCxnSpPr>
            <p:nvPr/>
          </p:nvCxnSpPr>
          <p:spPr>
            <a:xfrm rot="5400000">
              <a:off x="7018919" y="4625529"/>
              <a:ext cx="444334" cy="1143277"/>
            </a:xfrm>
            <a:prstGeom prst="bentConnector2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Elbow Connector 54"/>
            <p:cNvCxnSpPr>
              <a:stCxn id="45" idx="2"/>
              <a:endCxn id="46" idx="1"/>
            </p:cNvCxnSpPr>
            <p:nvPr/>
          </p:nvCxnSpPr>
          <p:spPr>
            <a:xfrm rot="16200000" flipH="1">
              <a:off x="6630186" y="5331456"/>
              <a:ext cx="477016" cy="991325"/>
            </a:xfrm>
            <a:prstGeom prst="bentConnector2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7" name="TextBox 56"/>
          <p:cNvSpPr txBox="1"/>
          <p:nvPr/>
        </p:nvSpPr>
        <p:spPr>
          <a:xfrm>
            <a:off x="3514838" y="5834750"/>
            <a:ext cx="242761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?x </a:t>
            </a:r>
            <a:r>
              <a:rPr lang="en-US" dirty="0" err="1" smtClean="0"/>
              <a:t>hasType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tx2"/>
                </a:solidFill>
              </a:rPr>
              <a:t>composer</a:t>
            </a:r>
          </a:p>
          <a:p>
            <a:r>
              <a:rPr lang="en-US" dirty="0" smtClean="0"/>
              <a:t>?x </a:t>
            </a:r>
            <a:r>
              <a:rPr lang="en-US" dirty="0" err="1" smtClean="0">
                <a:solidFill>
                  <a:srgbClr val="D2533C"/>
                </a:solidFill>
              </a:rPr>
              <a:t>composedMusicFor</a:t>
            </a:r>
            <a:r>
              <a:rPr lang="en-US" dirty="0" smtClean="0">
                <a:solidFill>
                  <a:srgbClr val="D2533C"/>
                </a:solidFill>
              </a:rPr>
              <a:t> </a:t>
            </a:r>
            <a:r>
              <a:rPr lang="en-US" dirty="0" smtClean="0"/>
              <a:t>?y</a:t>
            </a:r>
          </a:p>
          <a:p>
            <a:r>
              <a:rPr lang="en-US" dirty="0" smtClean="0"/>
              <a:t>?y </a:t>
            </a:r>
            <a:r>
              <a:rPr lang="en-US" dirty="0" err="1" smtClean="0"/>
              <a:t>hasType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D2533C"/>
                </a:solidFill>
              </a:rPr>
              <a:t>film</a:t>
            </a:r>
            <a:endParaRPr lang="en-US" dirty="0">
              <a:solidFill>
                <a:srgbClr val="D253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17080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Filtering and Refinement </a:t>
            </a:r>
            <a:r>
              <a:rPr lang="en-US" sz="2000" dirty="0" smtClean="0"/>
              <a:t>(SIGMOD ‘10)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0D10B-1A54-9F4F-BF47-7196A08AD795}" type="datetime4">
              <a:rPr lang="en-US" smtClean="0"/>
              <a:t>January 10, 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IQ: Iterative Querying for Knowledge - CIDR 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15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549874" y="2098846"/>
            <a:ext cx="4029002" cy="1778066"/>
            <a:chOff x="250350" y="3877392"/>
            <a:chExt cx="5042631" cy="1778066"/>
          </a:xfrm>
        </p:grpSpPr>
        <p:sp>
          <p:nvSpPr>
            <p:cNvPr id="8" name="TextBox 7"/>
            <p:cNvSpPr txBox="1"/>
            <p:nvPr/>
          </p:nvSpPr>
          <p:spPr>
            <a:xfrm>
              <a:off x="250350" y="4046189"/>
              <a:ext cx="1903494" cy="338554"/>
            </a:xfrm>
            <a:prstGeom prst="rect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en-US" sz="1600" dirty="0" err="1" smtClean="0"/>
                <a:t>Ennio_Morricone</a:t>
              </a:r>
              <a:endParaRPr lang="en-US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3208795" y="4061223"/>
              <a:ext cx="1199161" cy="338554"/>
            </a:xfrm>
            <a:prstGeom prst="rect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en-US" sz="1600" dirty="0" smtClean="0">
                  <a:solidFill>
                    <a:schemeClr val="tx2"/>
                  </a:solidFill>
                </a:rPr>
                <a:t>composer</a:t>
              </a:r>
              <a:endParaRPr lang="en-US" dirty="0">
                <a:solidFill>
                  <a:schemeClr val="tx2"/>
                </a:solidFill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2134760" y="3877392"/>
              <a:ext cx="107151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err="1" smtClean="0"/>
                <a:t>hasType</a:t>
              </a:r>
              <a:endParaRPr lang="en-US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942362" y="4636446"/>
              <a:ext cx="213033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err="1" smtClean="0">
                  <a:solidFill>
                    <a:srgbClr val="D2533C"/>
                  </a:solidFill>
                </a:rPr>
                <a:t>composedMusicFor</a:t>
              </a:r>
              <a:endParaRPr lang="en-US" dirty="0">
                <a:solidFill>
                  <a:srgbClr val="D2533C"/>
                </a:solidFill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3020580" y="4582955"/>
              <a:ext cx="2272401" cy="338554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en-US" sz="1600" dirty="0" err="1" smtClean="0"/>
                <a:t>A_Fistful_of_Dollars</a:t>
              </a:r>
              <a:endParaRPr lang="en-US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2244983" y="5250056"/>
              <a:ext cx="600533" cy="338554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en-US" sz="1600" dirty="0" smtClean="0">
                  <a:solidFill>
                    <a:srgbClr val="D2533C"/>
                  </a:solidFill>
                </a:rPr>
                <a:t>film</a:t>
              </a:r>
              <a:endParaRPr lang="en-US" dirty="0">
                <a:solidFill>
                  <a:srgbClr val="D2533C"/>
                </a:solidFill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3020261" y="5316904"/>
              <a:ext cx="107151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err="1" smtClean="0"/>
                <a:t>hasType</a:t>
              </a:r>
              <a:endParaRPr lang="en-US" dirty="0"/>
            </a:p>
          </p:txBody>
        </p:sp>
        <p:cxnSp>
          <p:nvCxnSpPr>
            <p:cNvPr id="15" name="Straight Connector 14"/>
            <p:cNvCxnSpPr>
              <a:stCxn id="8" idx="3"/>
              <a:endCxn id="9" idx="1"/>
            </p:cNvCxnSpPr>
            <p:nvPr/>
          </p:nvCxnSpPr>
          <p:spPr>
            <a:xfrm>
              <a:off x="2153844" y="4215466"/>
              <a:ext cx="1054951" cy="15034"/>
            </a:xfrm>
            <a:prstGeom prst="line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Elbow Connector 15"/>
            <p:cNvCxnSpPr>
              <a:stCxn id="8" idx="2"/>
              <a:endCxn id="12" idx="1"/>
            </p:cNvCxnSpPr>
            <p:nvPr/>
          </p:nvCxnSpPr>
          <p:spPr>
            <a:xfrm rot="16200000" flipH="1">
              <a:off x="1927595" y="3659246"/>
              <a:ext cx="367489" cy="1818483"/>
            </a:xfrm>
            <a:prstGeom prst="bentConnector2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Elbow Connector 16"/>
            <p:cNvCxnSpPr>
              <a:stCxn id="12" idx="2"/>
              <a:endCxn id="13" idx="3"/>
            </p:cNvCxnSpPr>
            <p:nvPr/>
          </p:nvCxnSpPr>
          <p:spPr>
            <a:xfrm rot="5400000">
              <a:off x="3252237" y="4514789"/>
              <a:ext cx="497824" cy="1311265"/>
            </a:xfrm>
            <a:prstGeom prst="bentConnector2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" name="TextBox 17"/>
          <p:cNvSpPr txBox="1"/>
          <p:nvPr/>
        </p:nvSpPr>
        <p:spPr>
          <a:xfrm>
            <a:off x="885577" y="1602631"/>
            <a:ext cx="29709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More from the same schematic</a:t>
            </a:r>
            <a:endParaRPr lang="en-US" dirty="0"/>
          </a:p>
        </p:txBody>
      </p:sp>
      <p:grpSp>
        <p:nvGrpSpPr>
          <p:cNvPr id="19" name="Group 18"/>
          <p:cNvGrpSpPr/>
          <p:nvPr/>
        </p:nvGrpSpPr>
        <p:grpSpPr>
          <a:xfrm>
            <a:off x="4801979" y="2098846"/>
            <a:ext cx="4029002" cy="1778066"/>
            <a:chOff x="250350" y="3877392"/>
            <a:chExt cx="5042631" cy="1778066"/>
          </a:xfrm>
        </p:grpSpPr>
        <p:sp>
          <p:nvSpPr>
            <p:cNvPr id="20" name="TextBox 19"/>
            <p:cNvSpPr txBox="1"/>
            <p:nvPr/>
          </p:nvSpPr>
          <p:spPr>
            <a:xfrm>
              <a:off x="250350" y="4046189"/>
              <a:ext cx="1903494" cy="338554"/>
            </a:xfrm>
            <a:prstGeom prst="rect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en-US" sz="1600" dirty="0" err="1" smtClean="0"/>
                <a:t>Ennio_Morricone</a:t>
              </a:r>
              <a:endParaRPr lang="en-US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3208795" y="4061223"/>
              <a:ext cx="1199161" cy="338554"/>
            </a:xfrm>
            <a:prstGeom prst="rect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en-US" sz="1600" dirty="0" smtClean="0">
                  <a:solidFill>
                    <a:schemeClr val="tx2"/>
                  </a:solidFill>
                </a:rPr>
                <a:t>composer</a:t>
              </a:r>
              <a:endParaRPr lang="en-US" dirty="0">
                <a:solidFill>
                  <a:schemeClr val="tx2"/>
                </a:solidFill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2134760" y="3877392"/>
              <a:ext cx="107151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err="1" smtClean="0"/>
                <a:t>hasType</a:t>
              </a:r>
              <a:endParaRPr lang="en-US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942362" y="4636446"/>
              <a:ext cx="213033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err="1" smtClean="0">
                  <a:solidFill>
                    <a:srgbClr val="D2533C"/>
                  </a:solidFill>
                </a:rPr>
                <a:t>composedMusicFor</a:t>
              </a:r>
              <a:endParaRPr lang="en-US" dirty="0">
                <a:solidFill>
                  <a:srgbClr val="D2533C"/>
                </a:solidFill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3020580" y="4582955"/>
              <a:ext cx="2272401" cy="338554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en-US" sz="1600" dirty="0" err="1" smtClean="0"/>
                <a:t>A_Fistful_of_Dollars</a:t>
              </a:r>
              <a:endParaRPr lang="en-US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2244983" y="5250056"/>
              <a:ext cx="600533" cy="338554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en-US" sz="1600" dirty="0" smtClean="0">
                  <a:solidFill>
                    <a:srgbClr val="D2533C"/>
                  </a:solidFill>
                </a:rPr>
                <a:t>film</a:t>
              </a:r>
              <a:endParaRPr lang="en-US" dirty="0">
                <a:solidFill>
                  <a:srgbClr val="D2533C"/>
                </a:solidFill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3020261" y="5316904"/>
              <a:ext cx="107151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err="1" smtClean="0"/>
                <a:t>hasType</a:t>
              </a:r>
              <a:endParaRPr lang="en-US" dirty="0"/>
            </a:p>
          </p:txBody>
        </p:sp>
        <p:cxnSp>
          <p:nvCxnSpPr>
            <p:cNvPr id="27" name="Straight Connector 26"/>
            <p:cNvCxnSpPr>
              <a:stCxn id="20" idx="3"/>
              <a:endCxn id="21" idx="1"/>
            </p:cNvCxnSpPr>
            <p:nvPr/>
          </p:nvCxnSpPr>
          <p:spPr>
            <a:xfrm>
              <a:off x="2153844" y="4215466"/>
              <a:ext cx="1054951" cy="15034"/>
            </a:xfrm>
            <a:prstGeom prst="line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Elbow Connector 27"/>
            <p:cNvCxnSpPr>
              <a:stCxn id="20" idx="2"/>
              <a:endCxn id="24" idx="1"/>
            </p:cNvCxnSpPr>
            <p:nvPr/>
          </p:nvCxnSpPr>
          <p:spPr>
            <a:xfrm rot="16200000" flipH="1">
              <a:off x="1927595" y="3659246"/>
              <a:ext cx="367489" cy="1818483"/>
            </a:xfrm>
            <a:prstGeom prst="bentConnector2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Elbow Connector 28"/>
            <p:cNvCxnSpPr>
              <a:stCxn id="24" idx="2"/>
              <a:endCxn id="25" idx="3"/>
            </p:cNvCxnSpPr>
            <p:nvPr/>
          </p:nvCxnSpPr>
          <p:spPr>
            <a:xfrm rot="5400000">
              <a:off x="3252237" y="4514789"/>
              <a:ext cx="497824" cy="1311265"/>
            </a:xfrm>
            <a:prstGeom prst="bentConnector2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TextBox 29"/>
          <p:cNvSpPr txBox="1"/>
          <p:nvPr/>
        </p:nvSpPr>
        <p:spPr>
          <a:xfrm>
            <a:off x="5148121" y="1602631"/>
            <a:ext cx="36071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More from the same schematic, but…</a:t>
            </a:r>
            <a:endParaRPr lang="en-US" dirty="0"/>
          </a:p>
        </p:txBody>
      </p:sp>
      <p:grpSp>
        <p:nvGrpSpPr>
          <p:cNvPr id="60" name="Group 59"/>
          <p:cNvGrpSpPr/>
          <p:nvPr/>
        </p:nvGrpSpPr>
        <p:grpSpPr>
          <a:xfrm>
            <a:off x="4801979" y="2265965"/>
            <a:ext cx="1505621" cy="340232"/>
            <a:chOff x="4801979" y="2265965"/>
            <a:chExt cx="1505621" cy="340232"/>
          </a:xfrm>
        </p:grpSpPr>
        <p:cxnSp>
          <p:nvCxnSpPr>
            <p:cNvPr id="32" name="Straight Connector 31"/>
            <p:cNvCxnSpPr>
              <a:endCxn id="22" idx="1"/>
            </p:cNvCxnSpPr>
            <p:nvPr/>
          </p:nvCxnSpPr>
          <p:spPr>
            <a:xfrm flipV="1">
              <a:off x="4801979" y="2268123"/>
              <a:ext cx="1505621" cy="338074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4801979" y="2265965"/>
              <a:ext cx="1505621" cy="323519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5" name="Group 34"/>
          <p:cNvGrpSpPr/>
          <p:nvPr/>
        </p:nvGrpSpPr>
        <p:grpSpPr>
          <a:xfrm>
            <a:off x="2660144" y="4493733"/>
            <a:ext cx="3837463" cy="2219494"/>
            <a:chOff x="4728647" y="3846133"/>
            <a:chExt cx="4116416" cy="2490225"/>
          </a:xfrm>
        </p:grpSpPr>
        <p:sp>
          <p:nvSpPr>
            <p:cNvPr id="36" name="TextBox 35"/>
            <p:cNvSpPr txBox="1"/>
            <p:nvPr/>
          </p:nvSpPr>
          <p:spPr>
            <a:xfrm>
              <a:off x="4728647" y="4015410"/>
              <a:ext cx="833026" cy="37985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en-US" sz="1600" dirty="0" smtClean="0"/>
                <a:t>Mozart</a:t>
              </a:r>
              <a:endParaRPr lang="en-US" sz="1600" dirty="0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5793725" y="3846133"/>
              <a:ext cx="85612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err="1" smtClean="0"/>
                <a:t>hasType</a:t>
              </a:r>
              <a:endParaRPr lang="en-US" dirty="0"/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6954957" y="3994763"/>
              <a:ext cx="1890106" cy="379850"/>
            </a:xfrm>
            <a:prstGeom prst="rect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 anchor="ctr" anchorCtr="0">
              <a:spAutoFit/>
            </a:bodyPr>
            <a:lstStyle/>
            <a:p>
              <a:r>
                <a:rPr lang="en-US" sz="1600" dirty="0" err="1" smtClean="0">
                  <a:solidFill>
                    <a:schemeClr val="tx2"/>
                  </a:solidFill>
                </a:rPr>
                <a:t>Classical_composer</a:t>
              </a:r>
              <a:endParaRPr lang="en-US" dirty="0">
                <a:solidFill>
                  <a:schemeClr val="tx2"/>
                </a:solidFill>
              </a:endParaRP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5834987" y="4469326"/>
              <a:ext cx="128793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err="1" smtClean="0">
                  <a:solidFill>
                    <a:srgbClr val="D2533C"/>
                  </a:solidFill>
                </a:rPr>
                <a:t>hasMusicFrom</a:t>
              </a:r>
              <a:endParaRPr lang="en-US" dirty="0">
                <a:solidFill>
                  <a:srgbClr val="D2533C"/>
                </a:solidFill>
              </a:endParaRP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7517210" y="4636446"/>
              <a:ext cx="633990" cy="37985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en-US" sz="1600" dirty="0" smtClean="0"/>
                <a:t>Alien</a:t>
              </a:r>
              <a:endParaRPr lang="en-US" sz="1600" dirty="0"/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7314230" y="5300192"/>
              <a:ext cx="979755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err="1" smtClean="0"/>
                <a:t>hasGenre</a:t>
              </a:r>
              <a:endParaRPr lang="en-US" dirty="0"/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6076616" y="5250057"/>
              <a:ext cx="635925" cy="37985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en-US" sz="1600" dirty="0" smtClean="0"/>
                <a:t>Sci-fi</a:t>
              </a:r>
              <a:endParaRPr lang="en-US" sz="1600" dirty="0"/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7364357" y="5896350"/>
              <a:ext cx="1082348" cy="338554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en-US" sz="1600" dirty="0" err="1" smtClean="0">
                  <a:solidFill>
                    <a:srgbClr val="D2533C"/>
                  </a:solidFill>
                </a:rPr>
                <a:t>Film_genre</a:t>
              </a:r>
              <a:endParaRPr lang="en-US" dirty="0">
                <a:solidFill>
                  <a:srgbClr val="D2533C"/>
                </a:solidFill>
              </a:endParaRP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6315428" y="5997804"/>
              <a:ext cx="85612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err="1" smtClean="0"/>
                <a:t>hasType</a:t>
              </a:r>
              <a:endParaRPr lang="en-US" dirty="0"/>
            </a:p>
          </p:txBody>
        </p:sp>
        <p:cxnSp>
          <p:nvCxnSpPr>
            <p:cNvPr id="45" name="Straight Arrow Connector 44"/>
            <p:cNvCxnSpPr>
              <a:stCxn id="36" idx="3"/>
              <a:endCxn id="38" idx="1"/>
            </p:cNvCxnSpPr>
            <p:nvPr/>
          </p:nvCxnSpPr>
          <p:spPr>
            <a:xfrm flipV="1">
              <a:off x="5561673" y="4184688"/>
              <a:ext cx="1393284" cy="20648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Elbow Connector 45"/>
            <p:cNvCxnSpPr>
              <a:stCxn id="40" idx="1"/>
              <a:endCxn id="36" idx="2"/>
            </p:cNvCxnSpPr>
            <p:nvPr/>
          </p:nvCxnSpPr>
          <p:spPr>
            <a:xfrm rot="10800000">
              <a:off x="5145162" y="4395262"/>
              <a:ext cx="2372049" cy="431110"/>
            </a:xfrm>
            <a:prstGeom prst="bentConnector2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Elbow Connector 46"/>
            <p:cNvCxnSpPr>
              <a:stCxn id="40" idx="2"/>
              <a:endCxn id="42" idx="3"/>
            </p:cNvCxnSpPr>
            <p:nvPr/>
          </p:nvCxnSpPr>
          <p:spPr>
            <a:xfrm rot="5400000">
              <a:off x="7061531" y="4667308"/>
              <a:ext cx="423686" cy="1121664"/>
            </a:xfrm>
            <a:prstGeom prst="bentConnector2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Elbow Connector 47"/>
            <p:cNvCxnSpPr>
              <a:stCxn id="42" idx="2"/>
              <a:endCxn id="43" idx="1"/>
            </p:cNvCxnSpPr>
            <p:nvPr/>
          </p:nvCxnSpPr>
          <p:spPr>
            <a:xfrm rot="16200000" flipH="1">
              <a:off x="6661608" y="5362879"/>
              <a:ext cx="435720" cy="969778"/>
            </a:xfrm>
            <a:prstGeom prst="bentConnector2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2" name="Group 61"/>
          <p:cNvGrpSpPr/>
          <p:nvPr/>
        </p:nvGrpSpPr>
        <p:grpSpPr>
          <a:xfrm>
            <a:off x="3691512" y="5198125"/>
            <a:ext cx="1200655" cy="152796"/>
            <a:chOff x="3691512" y="5198125"/>
            <a:chExt cx="1200655" cy="152796"/>
          </a:xfrm>
        </p:grpSpPr>
        <p:cxnSp>
          <p:nvCxnSpPr>
            <p:cNvPr id="50" name="Straight Connector 49"/>
            <p:cNvCxnSpPr/>
            <p:nvPr/>
          </p:nvCxnSpPr>
          <p:spPr>
            <a:xfrm flipV="1">
              <a:off x="3847279" y="5198125"/>
              <a:ext cx="913361" cy="150877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>
              <a:stCxn id="39" idx="1"/>
            </p:cNvCxnSpPr>
            <p:nvPr/>
          </p:nvCxnSpPr>
          <p:spPr>
            <a:xfrm>
              <a:off x="3691512" y="5200048"/>
              <a:ext cx="1200655" cy="150873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1" name="Group 60"/>
          <p:cNvGrpSpPr/>
          <p:nvPr/>
        </p:nvGrpSpPr>
        <p:grpSpPr>
          <a:xfrm>
            <a:off x="3916767" y="5745026"/>
            <a:ext cx="843873" cy="301748"/>
            <a:chOff x="3916767" y="5745026"/>
            <a:chExt cx="843873" cy="301748"/>
          </a:xfrm>
        </p:grpSpPr>
        <p:cxnSp>
          <p:nvCxnSpPr>
            <p:cNvPr id="55" name="Straight Connector 54"/>
            <p:cNvCxnSpPr/>
            <p:nvPr/>
          </p:nvCxnSpPr>
          <p:spPr>
            <a:xfrm flipV="1">
              <a:off x="3916767" y="5745026"/>
              <a:ext cx="818819" cy="30174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>
              <a:off x="3916767" y="5745026"/>
              <a:ext cx="843873" cy="301746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9" name="TextBox 58"/>
          <p:cNvSpPr txBox="1"/>
          <p:nvPr/>
        </p:nvSpPr>
        <p:spPr>
          <a:xfrm>
            <a:off x="2585559" y="5595927"/>
            <a:ext cx="126566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“Western”,</a:t>
            </a:r>
          </a:p>
          <a:p>
            <a:r>
              <a:rPr lang="en-US" i="1" dirty="0" smtClean="0"/>
              <a:t>“gun fight”,</a:t>
            </a:r>
          </a:p>
          <a:p>
            <a:r>
              <a:rPr lang="en-US" i="1" dirty="0" smtClean="0"/>
              <a:t>“wild west”</a:t>
            </a:r>
            <a:endParaRPr lang="en-US" i="1" dirty="0"/>
          </a:p>
        </p:txBody>
      </p:sp>
      <p:sp>
        <p:nvSpPr>
          <p:cNvPr id="63" name="TextBox 62"/>
          <p:cNvSpPr txBox="1"/>
          <p:nvPr/>
        </p:nvSpPr>
        <p:spPr>
          <a:xfrm>
            <a:off x="2775306" y="4124401"/>
            <a:ext cx="35379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Results from </a:t>
            </a:r>
            <a:r>
              <a:rPr lang="en-US" i="1" dirty="0" smtClean="0"/>
              <a:t>this</a:t>
            </a:r>
            <a:r>
              <a:rPr lang="en-US" dirty="0" smtClean="0"/>
              <a:t> schematic too, but…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29239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59" grpId="0"/>
      <p:bldP spid="6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Aggregating Results – Ranking </a:t>
            </a:r>
            <a:r>
              <a:rPr lang="en-US" sz="2000" dirty="0" smtClean="0"/>
              <a:t>(CIKM ‘09)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257278" cy="4876800"/>
          </a:xfrm>
        </p:spPr>
        <p:txBody>
          <a:bodyPr>
            <a:normAutofit/>
          </a:bodyPr>
          <a:lstStyle/>
          <a:p>
            <a:r>
              <a:rPr lang="en-US" dirty="0" smtClean="0"/>
              <a:t>Setting</a:t>
            </a:r>
          </a:p>
          <a:p>
            <a:pPr lvl="1"/>
            <a:r>
              <a:rPr lang="en-US" dirty="0" smtClean="0"/>
              <a:t>Data: </a:t>
            </a:r>
            <a:r>
              <a:rPr lang="en-US" dirty="0" err="1" smtClean="0"/>
              <a:t>Structure+text</a:t>
            </a:r>
            <a:endParaRPr lang="en-US" dirty="0" smtClean="0"/>
          </a:p>
          <a:p>
            <a:pPr lvl="1"/>
            <a:r>
              <a:rPr lang="en-US" dirty="0" smtClean="0"/>
              <a:t>Query: </a:t>
            </a:r>
            <a:r>
              <a:rPr lang="en-US" dirty="0" err="1" smtClean="0"/>
              <a:t>Structure+text</a:t>
            </a:r>
            <a:endParaRPr lang="en-US" dirty="0" smtClean="0"/>
          </a:p>
          <a:p>
            <a:r>
              <a:rPr lang="en-US" dirty="0" smtClean="0"/>
              <a:t>Notion of importance</a:t>
            </a:r>
          </a:p>
          <a:p>
            <a:pPr lvl="1"/>
            <a:r>
              <a:rPr lang="en-US" dirty="0" smtClean="0"/>
              <a:t>“Popularity” (knowledge-base is incomplete)</a:t>
            </a:r>
          </a:p>
          <a:p>
            <a:pPr lvl="1"/>
            <a:r>
              <a:rPr lang="en-US" dirty="0" smtClean="0"/>
              <a:t>Confidence in facts (where did the facts come from and how)</a:t>
            </a:r>
          </a:p>
          <a:p>
            <a:pPr lvl="1"/>
            <a:r>
              <a:rPr lang="en-US" dirty="0" smtClean="0"/>
              <a:t>Personalization</a:t>
            </a:r>
          </a:p>
          <a:p>
            <a:r>
              <a:rPr lang="en-US" dirty="0" smtClean="0"/>
              <a:t>Multiple queries to consider</a:t>
            </a:r>
          </a:p>
          <a:p>
            <a:pPr lvl="1"/>
            <a:r>
              <a:rPr lang="en-US" dirty="0" smtClean="0"/>
              <a:t>Exploratory queries could contain many variants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0D10B-1A54-9F4F-BF47-7196A08AD795}" type="datetime4">
              <a:rPr lang="en-US" smtClean="0"/>
              <a:t>January 10, 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IQ: Iterative Querying for Knowledge - CIDR 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16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547388" y="1577842"/>
            <a:ext cx="332321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/>
              <a:t>Composers X and Y compose for Westerns</a:t>
            </a:r>
          </a:p>
          <a:p>
            <a:pPr marL="285750" indent="-285750">
              <a:buFont typeface="Arial"/>
              <a:buChar char="•"/>
            </a:pPr>
            <a:r>
              <a:rPr lang="en-US" dirty="0"/>
              <a:t>Composer X is famous, not Y</a:t>
            </a:r>
          </a:p>
          <a:p>
            <a:pPr marL="285750" indent="-285750">
              <a:buFont typeface="Arial"/>
              <a:buChar char="•"/>
            </a:pPr>
            <a:r>
              <a:rPr lang="en-US" dirty="0"/>
              <a:t>Composer Y </a:t>
            </a:r>
            <a:r>
              <a:rPr lang="en-US" dirty="0" smtClean="0"/>
              <a:t>has context</a:t>
            </a:r>
            <a:r>
              <a:rPr lang="en-US" i="1" dirty="0" smtClean="0">
                <a:solidFill>
                  <a:srgbClr val="D2533C"/>
                </a:solidFill>
              </a:rPr>
              <a:t> </a:t>
            </a:r>
            <a:r>
              <a:rPr lang="en-US" i="1" dirty="0">
                <a:solidFill>
                  <a:srgbClr val="D2533C"/>
                </a:solidFill>
              </a:rPr>
              <a:t>classical composer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612344" y="4575401"/>
            <a:ext cx="332321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 smtClean="0"/>
              <a:t>Composers X </a:t>
            </a:r>
            <a:r>
              <a:rPr lang="en-US" i="1" dirty="0" smtClean="0">
                <a:solidFill>
                  <a:srgbClr val="D2533C"/>
                </a:solidFill>
              </a:rPr>
              <a:t>directed music for</a:t>
            </a:r>
            <a:r>
              <a:rPr lang="en-US" dirty="0" smtClean="0">
                <a:solidFill>
                  <a:srgbClr val="D2533C"/>
                </a:solidFill>
              </a:rPr>
              <a:t> </a:t>
            </a:r>
            <a:r>
              <a:rPr lang="en-US" dirty="0" smtClean="0"/>
              <a:t>Westerns, Y </a:t>
            </a:r>
            <a:r>
              <a:rPr lang="en-US" i="1" dirty="0" smtClean="0">
                <a:solidFill>
                  <a:srgbClr val="D2533C"/>
                </a:solidFill>
              </a:rPr>
              <a:t>composed music </a:t>
            </a:r>
            <a:r>
              <a:rPr lang="en-US" dirty="0" smtClean="0">
                <a:solidFill>
                  <a:srgbClr val="D2533C"/>
                </a:solidFill>
              </a:rPr>
              <a:t>for</a:t>
            </a:r>
            <a:r>
              <a:rPr lang="en-US" dirty="0" smtClean="0"/>
              <a:t> them</a:t>
            </a:r>
            <a:endParaRPr lang="en-US" i="1" dirty="0" smtClean="0"/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Composer X is famous, not Y</a:t>
            </a:r>
          </a:p>
        </p:txBody>
      </p:sp>
    </p:spTree>
    <p:extLst>
      <p:ext uri="{BB962C8B-B14F-4D97-AF65-F5344CB8AC3E}">
        <p14:creationId xmlns:p14="http://schemas.microsoft.com/office/powerpoint/2010/main" val="11520353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Knowledge-bases have the potential to answer advanced user queries</a:t>
            </a:r>
          </a:p>
          <a:p>
            <a:r>
              <a:rPr lang="en-US" dirty="0" smtClean="0"/>
              <a:t>The data should have both structured as well as textual components, so does the query</a:t>
            </a:r>
          </a:p>
          <a:p>
            <a:r>
              <a:rPr lang="en-US" dirty="0" smtClean="0"/>
              <a:t>Many queries cannot be answered one-shot. We need iterative querying</a:t>
            </a:r>
          </a:p>
          <a:p>
            <a:pPr lvl="1"/>
            <a:r>
              <a:rPr lang="en-US" dirty="0" smtClean="0"/>
              <a:t>Exploration</a:t>
            </a:r>
          </a:p>
          <a:p>
            <a:pPr lvl="1"/>
            <a:r>
              <a:rPr lang="en-US" dirty="0" smtClean="0"/>
              <a:t>Filter and Refine</a:t>
            </a:r>
          </a:p>
          <a:p>
            <a:pPr lvl="1"/>
            <a:r>
              <a:rPr lang="en-US" dirty="0" smtClean="0"/>
              <a:t>Aggregate</a:t>
            </a:r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0D10B-1A54-9F4F-BF47-7196A08AD795}" type="datetime4">
              <a:rPr lang="en-US" smtClean="0"/>
              <a:t>January 10, 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IQ: Iterative Querying for Knowledge - CIDR 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9731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Querying for Knowledge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The Web is the largest repository of information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de-DE" i="1" dirty="0" smtClean="0">
                <a:solidFill>
                  <a:schemeClr val="accent6">
                    <a:lumMod val="75000"/>
                  </a:schemeClr>
                </a:solidFill>
              </a:rPr>
              <a:t>Tell </a:t>
            </a:r>
            <a:r>
              <a:rPr lang="de-DE" i="1" dirty="0" err="1" smtClean="0">
                <a:solidFill>
                  <a:schemeClr val="accent6">
                    <a:lumMod val="75000"/>
                  </a:schemeClr>
                </a:solidFill>
              </a:rPr>
              <a:t>me</a:t>
            </a:r>
            <a:r>
              <a:rPr lang="de-DE" i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de-DE" i="1" dirty="0" err="1" smtClean="0">
                <a:solidFill>
                  <a:schemeClr val="accent6">
                    <a:lumMod val="75000"/>
                  </a:schemeClr>
                </a:solidFill>
              </a:rPr>
              <a:t>something</a:t>
            </a:r>
            <a:r>
              <a:rPr lang="de-DE" i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de-DE" i="1" dirty="0" err="1" smtClean="0">
                <a:solidFill>
                  <a:schemeClr val="accent6">
                    <a:lumMod val="75000"/>
                  </a:schemeClr>
                </a:solidFill>
              </a:rPr>
              <a:t>about</a:t>
            </a:r>
            <a:r>
              <a:rPr lang="de-DE" i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de-DE" i="1" dirty="0" err="1" smtClean="0">
                <a:solidFill>
                  <a:schemeClr val="accent6">
                    <a:lumMod val="75000"/>
                  </a:schemeClr>
                </a:solidFill>
              </a:rPr>
              <a:t>classical</a:t>
            </a:r>
            <a:r>
              <a:rPr lang="de-DE" i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de-DE" i="1" dirty="0" err="1">
                <a:solidFill>
                  <a:schemeClr val="accent6">
                    <a:lumMod val="75000"/>
                  </a:schemeClr>
                </a:solidFill>
              </a:rPr>
              <a:t>music</a:t>
            </a:r>
            <a:r>
              <a:rPr lang="de-DE" i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de-DE" i="1" dirty="0" err="1">
                <a:solidFill>
                  <a:schemeClr val="accent6">
                    <a:lumMod val="75000"/>
                  </a:schemeClr>
                </a:solidFill>
              </a:rPr>
              <a:t>composers</a:t>
            </a:r>
            <a:r>
              <a:rPr lang="de-DE" i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de-DE" i="1" dirty="0" err="1">
                <a:solidFill>
                  <a:schemeClr val="accent6">
                    <a:lumMod val="75000"/>
                  </a:schemeClr>
                </a:solidFill>
              </a:rPr>
              <a:t>who</a:t>
            </a:r>
            <a:r>
              <a:rPr lang="de-DE" i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de-DE" i="1" dirty="0" err="1">
                <a:solidFill>
                  <a:schemeClr val="accent6">
                    <a:lumMod val="75000"/>
                  </a:schemeClr>
                </a:solidFill>
              </a:rPr>
              <a:t>have</a:t>
            </a:r>
            <a:r>
              <a:rPr lang="de-DE" i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de-DE" i="1" dirty="0" err="1">
                <a:solidFill>
                  <a:schemeClr val="accent6">
                    <a:lumMod val="75000"/>
                  </a:schemeClr>
                </a:solidFill>
              </a:rPr>
              <a:t>composed</a:t>
            </a:r>
            <a:r>
              <a:rPr lang="de-DE" i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de-DE" i="1" dirty="0" err="1">
                <a:solidFill>
                  <a:schemeClr val="accent6">
                    <a:lumMod val="75000"/>
                  </a:schemeClr>
                </a:solidFill>
              </a:rPr>
              <a:t>music</a:t>
            </a:r>
            <a:r>
              <a:rPr lang="de-DE" i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de-DE" i="1" dirty="0" err="1">
                <a:solidFill>
                  <a:schemeClr val="accent6">
                    <a:lumMod val="75000"/>
                  </a:schemeClr>
                </a:solidFill>
              </a:rPr>
              <a:t>for</a:t>
            </a:r>
            <a:r>
              <a:rPr lang="de-DE" i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de-DE" i="1" dirty="0" err="1" smtClean="0">
                <a:solidFill>
                  <a:schemeClr val="accent6">
                    <a:lumMod val="75000"/>
                  </a:schemeClr>
                </a:solidFill>
              </a:rPr>
              <a:t>films</a:t>
            </a:r>
            <a:r>
              <a:rPr lang="de-DE" i="1" dirty="0" smtClean="0">
                <a:solidFill>
                  <a:schemeClr val="accent6">
                    <a:lumMod val="75000"/>
                  </a:schemeClr>
                </a:solidFill>
              </a:rPr>
              <a:t>.</a:t>
            </a:r>
          </a:p>
          <a:p>
            <a:pPr marL="0" indent="0">
              <a:buNone/>
            </a:pPr>
            <a:endParaRPr lang="de-DE" i="1" dirty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de-DE" dirty="0" smtClean="0"/>
          </a:p>
          <a:p>
            <a:endParaRPr lang="de-DE" dirty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32A89-A7BC-3845-A2D0-3E8C8B73BA76}" type="datetime4">
              <a:rPr lang="en-US" smtClean="0"/>
              <a:t>January 10, 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IQ: Iterative Querying for Knowledge - CIDR 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0177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05638-9F02-8B4B-A522-F1B0E1825B32}" type="datetime4">
              <a:rPr lang="en-US" smtClean="0"/>
              <a:t>January 10, 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IQ: Iterative Querying for Knowledge - CIDR 2011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3</a:t>
            </a:fld>
            <a:endParaRPr lang="en-US"/>
          </a:p>
        </p:txBody>
      </p:sp>
      <p:pic>
        <p:nvPicPr>
          <p:cNvPr id="2" name="Picture 1" descr="google-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365760"/>
            <a:ext cx="7356500" cy="649224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22984" y="2257137"/>
            <a:ext cx="4399622" cy="2439861"/>
          </a:xfrm>
          <a:solidFill>
            <a:schemeClr val="bg1"/>
          </a:solidFill>
          <a:ln cap="flat">
            <a:solidFill>
              <a:schemeClr val="tx1"/>
            </a:solidFill>
            <a:round/>
          </a:ln>
        </p:spPr>
        <p:txBody>
          <a:bodyPr>
            <a:normAutofit/>
          </a:bodyPr>
          <a:lstStyle/>
          <a:p>
            <a:r>
              <a:rPr lang="de-DE" dirty="0" smtClean="0"/>
              <a:t>Information </a:t>
            </a:r>
            <a:r>
              <a:rPr lang="de-DE" dirty="0" err="1" smtClean="0"/>
              <a:t>is</a:t>
            </a:r>
            <a:r>
              <a:rPr lang="de-DE" dirty="0" smtClean="0"/>
              <a:t> not </a:t>
            </a:r>
            <a:r>
              <a:rPr lang="de-DE" dirty="0" err="1" smtClean="0"/>
              <a:t>easily</a:t>
            </a:r>
            <a:r>
              <a:rPr lang="de-DE" dirty="0" smtClean="0"/>
              <a:t> </a:t>
            </a:r>
            <a:r>
              <a:rPr lang="de-DE" dirty="0" err="1" smtClean="0"/>
              <a:t>useable</a:t>
            </a:r>
            <a:endParaRPr lang="de-DE" dirty="0" smtClean="0"/>
          </a:p>
          <a:p>
            <a:pPr lvl="1"/>
            <a:r>
              <a:rPr lang="de-DE" dirty="0" err="1" smtClean="0"/>
              <a:t>Extract</a:t>
            </a:r>
            <a:r>
              <a:rPr lang="de-DE" dirty="0" smtClean="0"/>
              <a:t> </a:t>
            </a:r>
            <a:r>
              <a:rPr lang="de-DE" dirty="0" err="1"/>
              <a:t>and</a:t>
            </a:r>
            <a:r>
              <a:rPr lang="de-DE" dirty="0"/>
              <a:t> </a:t>
            </a:r>
            <a:r>
              <a:rPr lang="de-DE" dirty="0" err="1" smtClean="0"/>
              <a:t>organize</a:t>
            </a:r>
            <a:r>
              <a:rPr lang="de-DE" dirty="0" smtClean="0"/>
              <a:t> </a:t>
            </a:r>
            <a:r>
              <a:rPr lang="de-DE" dirty="0" err="1"/>
              <a:t>e</a:t>
            </a:r>
            <a:r>
              <a:rPr lang="de-DE" dirty="0" err="1" smtClean="0"/>
              <a:t>ntities</a:t>
            </a:r>
            <a:r>
              <a:rPr lang="de-DE" dirty="0"/>
              <a:t>, </a:t>
            </a:r>
            <a:r>
              <a:rPr lang="de-DE" dirty="0" err="1" smtClean="0"/>
              <a:t>relationships</a:t>
            </a:r>
            <a:r>
              <a:rPr lang="de-DE" dirty="0"/>
              <a:t>, </a:t>
            </a:r>
            <a:r>
              <a:rPr lang="de-DE" dirty="0" err="1" smtClean="0"/>
              <a:t>classes</a:t>
            </a:r>
            <a:endParaRPr lang="de-DE" dirty="0"/>
          </a:p>
          <a:p>
            <a:r>
              <a:rPr lang="de-DE" dirty="0" err="1"/>
              <a:t>Keywords</a:t>
            </a:r>
            <a:r>
              <a:rPr lang="de-DE" dirty="0"/>
              <a:t> </a:t>
            </a:r>
            <a:r>
              <a:rPr lang="de-DE" dirty="0" err="1"/>
              <a:t>are</a:t>
            </a:r>
            <a:r>
              <a:rPr lang="de-DE" dirty="0"/>
              <a:t> not </a:t>
            </a:r>
            <a:r>
              <a:rPr lang="de-DE" dirty="0" err="1"/>
              <a:t>enough</a:t>
            </a:r>
            <a:endParaRPr lang="de-DE" dirty="0"/>
          </a:p>
          <a:p>
            <a:pPr lvl="1"/>
            <a:r>
              <a:rPr lang="de-DE" dirty="0" err="1"/>
              <a:t>Advanced</a:t>
            </a:r>
            <a:r>
              <a:rPr lang="de-DE" dirty="0"/>
              <a:t> </a:t>
            </a:r>
            <a:r>
              <a:rPr lang="de-DE" dirty="0" err="1" smtClean="0"/>
              <a:t>queries</a:t>
            </a:r>
            <a:endParaRPr lang="de-DE" dirty="0" smtClean="0"/>
          </a:p>
          <a:p>
            <a:r>
              <a:rPr lang="de-DE" dirty="0" err="1" smtClean="0"/>
              <a:t>What</a:t>
            </a:r>
            <a:r>
              <a:rPr lang="de-DE" dirty="0" smtClean="0"/>
              <a:t> do I do </a:t>
            </a:r>
            <a:r>
              <a:rPr lang="de-DE" dirty="0" err="1" smtClean="0"/>
              <a:t>next</a:t>
            </a:r>
            <a:r>
              <a:rPr lang="de-DE" dirty="0" smtClean="0"/>
              <a:t> ?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345776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Knowledge-base in RDF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56066355"/>
              </p:ext>
            </p:extLst>
          </p:nvPr>
        </p:nvGraphicFramePr>
        <p:xfrm>
          <a:off x="1521620" y="1609014"/>
          <a:ext cx="6100760" cy="44754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41148"/>
                <a:gridCol w="1580488"/>
                <a:gridCol w="2279124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0070C0"/>
                          </a:solidFill>
                        </a:rPr>
                        <a:t>Subject</a:t>
                      </a:r>
                      <a:endParaRPr lang="en-US" sz="2000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0070C0"/>
                          </a:solidFill>
                        </a:rPr>
                        <a:t>Predicate</a:t>
                      </a:r>
                      <a:endParaRPr lang="en-US" sz="2000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0070C0"/>
                          </a:solidFill>
                        </a:rPr>
                        <a:t>Object</a:t>
                      </a:r>
                      <a:endParaRPr lang="en-US" sz="2000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High Tower Text" pitchFamily="18" charset="0"/>
                        </a:rPr>
                        <a:t>Ennio_Morricone</a:t>
                      </a:r>
                      <a:endParaRPr lang="en-US" dirty="0">
                        <a:latin typeface="High Tower Text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High Tower Text" pitchFamily="18" charset="0"/>
                        </a:rPr>
                        <a:t>hasType</a:t>
                      </a:r>
                      <a:endParaRPr lang="en-US" dirty="0">
                        <a:latin typeface="High Tower Text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High Tower Text" pitchFamily="18" charset="0"/>
                        </a:rPr>
                        <a:t>Composer</a:t>
                      </a:r>
                      <a:endParaRPr lang="en-US" dirty="0">
                        <a:latin typeface="High Tower Text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High Tower Text" pitchFamily="18" charset="0"/>
                        </a:rPr>
                        <a:t>Ennio_Morricone</a:t>
                      </a:r>
                      <a:endParaRPr lang="en-US" dirty="0">
                        <a:latin typeface="High Tower Text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High Tower Text" pitchFamily="18" charset="0"/>
                        </a:rPr>
                        <a:t>hasType</a:t>
                      </a:r>
                      <a:endParaRPr lang="en-US" dirty="0">
                        <a:latin typeface="High Tower Text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High Tower Text" pitchFamily="18" charset="0"/>
                        </a:rPr>
                        <a:t>Classical_Composer</a:t>
                      </a:r>
                      <a:endParaRPr lang="en-US" dirty="0">
                        <a:latin typeface="High Tower Text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High Tower Text" pitchFamily="18" charset="0"/>
                        </a:rPr>
                        <a:t>Ennio_Morricone</a:t>
                      </a:r>
                      <a:endParaRPr lang="en-US" dirty="0">
                        <a:latin typeface="High Tower Text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High Tower Text" pitchFamily="18" charset="0"/>
                        </a:rPr>
                        <a:t>composedFor</a:t>
                      </a:r>
                      <a:endParaRPr lang="en-US" dirty="0">
                        <a:latin typeface="High Tower Text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High Tower Text" pitchFamily="18" charset="0"/>
                        </a:rPr>
                        <a:t>A_Fistful_of_Dollars</a:t>
                      </a:r>
                      <a:endParaRPr lang="en-US" dirty="0">
                        <a:latin typeface="High Tower Text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High Tower Text" pitchFamily="18" charset="0"/>
                        </a:rPr>
                        <a:t>A_Fistful_of_Dollars</a:t>
                      </a:r>
                      <a:endParaRPr lang="en-US" dirty="0">
                        <a:latin typeface="High Tower Text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High Tower Text" pitchFamily="18" charset="0"/>
                        </a:rPr>
                        <a:t>directedBy</a:t>
                      </a:r>
                      <a:endParaRPr lang="en-US" dirty="0">
                        <a:latin typeface="High Tower Text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High Tower Text" pitchFamily="18" charset="0"/>
                        </a:rPr>
                        <a:t>Sergio_Leone</a:t>
                      </a:r>
                      <a:endParaRPr lang="en-US" dirty="0">
                        <a:latin typeface="High Tower Text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High Tower Text" pitchFamily="18" charset="0"/>
                        </a:rPr>
                        <a:t>A_Fistful_of_Dollars</a:t>
                      </a:r>
                      <a:endParaRPr lang="en-US" dirty="0">
                        <a:latin typeface="High Tower Text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High Tower Text" pitchFamily="18" charset="0"/>
                        </a:rPr>
                        <a:t>hasGenre</a:t>
                      </a:r>
                      <a:endParaRPr lang="en-US" dirty="0">
                        <a:latin typeface="High Tower Text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High Tower Text" pitchFamily="18" charset="0"/>
                        </a:rPr>
                        <a:t>Western</a:t>
                      </a:r>
                      <a:endParaRPr lang="en-US" dirty="0">
                        <a:latin typeface="High Tower Text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err="1" smtClean="0">
                          <a:latin typeface="High Tower Text" pitchFamily="18" charset="0"/>
                        </a:rPr>
                        <a:t>Clint_Eastwood</a:t>
                      </a:r>
                      <a:endParaRPr lang="en-US" sz="1800" dirty="0">
                        <a:latin typeface="High Tower Text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err="1" smtClean="0">
                          <a:latin typeface="High Tower Text" pitchFamily="18" charset="0"/>
                        </a:rPr>
                        <a:t>actedIn</a:t>
                      </a:r>
                      <a:endParaRPr lang="en-US" sz="1800" dirty="0">
                        <a:latin typeface="High Tower Text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err="1" smtClean="0">
                          <a:latin typeface="High Tower Text" pitchFamily="18" charset="0"/>
                        </a:rPr>
                        <a:t>A_Fistful_of_Dollars</a:t>
                      </a:r>
                      <a:endParaRPr lang="en-US" sz="1800" dirty="0">
                        <a:latin typeface="High Tower Text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err="1" smtClean="0">
                          <a:latin typeface="High Tower Text" pitchFamily="18" charset="0"/>
                        </a:rPr>
                        <a:t>Nino_Rota</a:t>
                      </a:r>
                      <a:endParaRPr lang="en-US" sz="1800" dirty="0" smtClean="0">
                        <a:latin typeface="High Tower Text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err="1" smtClean="0">
                          <a:latin typeface="High Tower Text" pitchFamily="18" charset="0"/>
                        </a:rPr>
                        <a:t>hasType</a:t>
                      </a:r>
                      <a:endParaRPr lang="en-US" sz="1800" dirty="0">
                        <a:latin typeface="High Tower Text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err="1" smtClean="0">
                          <a:latin typeface="High Tower Text" pitchFamily="18" charset="0"/>
                        </a:rPr>
                        <a:t>Classical_Composer</a:t>
                      </a:r>
                      <a:endParaRPr lang="en-US" sz="1800" dirty="0">
                        <a:latin typeface="High Tower Text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err="1" smtClean="0">
                          <a:latin typeface="High Tower Text" pitchFamily="18" charset="0"/>
                        </a:rPr>
                        <a:t>Nino_Rota</a:t>
                      </a:r>
                      <a:endParaRPr lang="en-US" dirty="0">
                        <a:latin typeface="High Tower Text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High Tower Text" pitchFamily="18" charset="0"/>
                        </a:rPr>
                        <a:t>composedFor</a:t>
                      </a:r>
                      <a:endParaRPr lang="en-US" dirty="0">
                        <a:latin typeface="High Tower Text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High Tower Text" pitchFamily="18" charset="0"/>
                        </a:rPr>
                        <a:t>The_Godfather</a:t>
                      </a:r>
                      <a:endParaRPr lang="en-US" dirty="0">
                        <a:latin typeface="High Tower Text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High Tower Text" pitchFamily="18" charset="0"/>
                        </a:rPr>
                        <a:t>Nino_Rota</a:t>
                      </a:r>
                      <a:endParaRPr lang="en-US" dirty="0">
                        <a:latin typeface="High Tower Text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High Tower Text" pitchFamily="18" charset="0"/>
                        </a:rPr>
                        <a:t>bornIn</a:t>
                      </a:r>
                      <a:endParaRPr lang="en-US" dirty="0">
                        <a:latin typeface="High Tower Text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High Tower Text" pitchFamily="18" charset="0"/>
                        </a:rPr>
                        <a:t>Milan</a:t>
                      </a:r>
                      <a:endParaRPr lang="en-US" dirty="0">
                        <a:latin typeface="High Tower Text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>
                          <a:latin typeface="High Tower Text" pitchFamily="18" charset="0"/>
                        </a:rPr>
                        <a:t>Nino_Rota</a:t>
                      </a:r>
                      <a:endParaRPr lang="en-US" dirty="0" smtClean="0">
                        <a:latin typeface="High Tower Text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High Tower Text" pitchFamily="18" charset="0"/>
                        </a:rPr>
                        <a:t>wonAward</a:t>
                      </a:r>
                      <a:endParaRPr lang="en-US" dirty="0">
                        <a:latin typeface="High Tower Text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High Tower Text" pitchFamily="18" charset="0"/>
                        </a:rPr>
                        <a:t>Academy_Award</a:t>
                      </a:r>
                      <a:endParaRPr lang="en-US" dirty="0">
                        <a:latin typeface="High Tower Text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>
                          <a:latin typeface="High Tower Text" pitchFamily="18" charset="0"/>
                        </a:rPr>
                        <a:t>The_Godfather</a:t>
                      </a:r>
                      <a:endParaRPr lang="en-US" dirty="0" smtClean="0">
                        <a:latin typeface="High Tower Text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High Tower Text" pitchFamily="18" charset="0"/>
                        </a:rPr>
                        <a:t>hasGenre</a:t>
                      </a:r>
                      <a:endParaRPr lang="en-US" dirty="0">
                        <a:latin typeface="High Tower Text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High Tower Text" pitchFamily="18" charset="0"/>
                        </a:rPr>
                        <a:t>Drama</a:t>
                      </a:r>
                      <a:endParaRPr lang="en-US" dirty="0">
                        <a:latin typeface="High Tower Text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332B9-18E1-6A44-8677-8039E8D3E982}" type="datetime4">
              <a:rPr lang="en-US" smtClean="0"/>
              <a:t>January 10, 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IQ: Iterative Querying for Knowledge - CIDR 2011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12335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0D10B-1A54-9F4F-BF47-7196A08AD795}" type="datetime4">
              <a:rPr lang="en-US" smtClean="0"/>
              <a:t>January 10, 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IQ: Iterative Querying for Knowledge - CIDR 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5</a:t>
            </a:fld>
            <a:endParaRPr lang="en-US"/>
          </a:p>
        </p:txBody>
      </p:sp>
      <p:pic>
        <p:nvPicPr>
          <p:cNvPr id="7" name="Picture 6" descr="dbpedia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19" y="406955"/>
            <a:ext cx="8117209" cy="6451044"/>
          </a:xfrm>
          <a:prstGeom prst="rect">
            <a:avLst/>
          </a:prstGeom>
        </p:spPr>
      </p:pic>
      <p:pic>
        <p:nvPicPr>
          <p:cNvPr id="8" name="Picture 113" descr="dbpedi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57625" y="673765"/>
            <a:ext cx="1428750" cy="720725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3652921" y="1468770"/>
            <a:ext cx="182540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 billion triples</a:t>
            </a:r>
          </a:p>
          <a:p>
            <a:r>
              <a:rPr lang="en-US" dirty="0" smtClean="0"/>
              <a:t>3.4 million entities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089173" y="2084621"/>
            <a:ext cx="4057521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800" dirty="0"/>
              <a:t>What can I do next?</a:t>
            </a:r>
          </a:p>
          <a:p>
            <a:pPr marL="285750" indent="-285750">
              <a:buFont typeface="Arial"/>
              <a:buChar char="•"/>
            </a:pPr>
            <a:r>
              <a:rPr lang="en-US" sz="2800" dirty="0"/>
              <a:t>Keywords still not enough</a:t>
            </a:r>
          </a:p>
          <a:p>
            <a:pPr marL="285750" indent="-285750">
              <a:buFont typeface="Arial"/>
              <a:buChar char="•"/>
            </a:pPr>
            <a:r>
              <a:rPr lang="en-US" sz="2800" dirty="0" smtClean="0"/>
              <a:t>Lacks textual information</a:t>
            </a:r>
          </a:p>
          <a:p>
            <a:pPr marL="285750" indent="-285750">
              <a:buFont typeface="Arial"/>
              <a:buChar char="•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8097890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we want…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8433883"/>
              </p:ext>
            </p:extLst>
          </p:nvPr>
        </p:nvGraphicFramePr>
        <p:xfrm>
          <a:off x="457200" y="1600200"/>
          <a:ext cx="8229600" cy="326135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i="1" dirty="0" smtClean="0">
                          <a:solidFill>
                            <a:srgbClr val="D2533C"/>
                          </a:solidFill>
                        </a:rPr>
                        <a:t>Data</a:t>
                      </a:r>
                      <a:endParaRPr lang="en-US" sz="2800" i="1" dirty="0">
                        <a:solidFill>
                          <a:srgbClr val="D2533C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i="1" dirty="0" smtClean="0">
                          <a:solidFill>
                            <a:srgbClr val="D2533C"/>
                          </a:solidFill>
                        </a:rPr>
                        <a:t>Query</a:t>
                      </a:r>
                      <a:endParaRPr lang="en-US" sz="2800" i="1" dirty="0">
                        <a:solidFill>
                          <a:srgbClr val="D2533C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i="1" dirty="0" smtClean="0">
                          <a:solidFill>
                            <a:srgbClr val="D2533C"/>
                          </a:solidFill>
                        </a:rPr>
                        <a:t>System</a:t>
                      </a:r>
                      <a:endParaRPr lang="en-US" sz="2800" i="1" dirty="0">
                        <a:solidFill>
                          <a:srgbClr val="D2533C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Text-only,</a:t>
                      </a:r>
                      <a:r>
                        <a:rPr lang="en-US" sz="2800" baseline="0" dirty="0" smtClean="0"/>
                        <a:t> structure-only are inadequate</a:t>
                      </a:r>
                      <a:endParaRPr lang="en-US" sz="28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Text</a:t>
                      </a:r>
                      <a:r>
                        <a:rPr lang="en-US" sz="2800" baseline="0" dirty="0" smtClean="0"/>
                        <a:t> queries are good, but inadequate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Users cannot find answers in one shot</a:t>
                      </a:r>
                    </a:p>
                    <a:p>
                      <a:pPr algn="ctr"/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>
                          <a:solidFill>
                            <a:srgbClr val="D2533C"/>
                          </a:solidFill>
                        </a:rPr>
                        <a:t>Structure+text</a:t>
                      </a:r>
                      <a:r>
                        <a:rPr lang="en-US" sz="2800" baseline="0" dirty="0" smtClean="0">
                          <a:solidFill>
                            <a:srgbClr val="D2533C"/>
                          </a:solidFill>
                        </a:rPr>
                        <a:t> is ideal</a:t>
                      </a:r>
                      <a:endParaRPr lang="en-US" sz="2800" dirty="0">
                        <a:solidFill>
                          <a:srgbClr val="D2533C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rgbClr val="D2533C"/>
                          </a:solidFill>
                        </a:rPr>
                        <a:t>Keep interface, but have API</a:t>
                      </a:r>
                      <a:endParaRPr lang="en-US" sz="2800" dirty="0">
                        <a:solidFill>
                          <a:srgbClr val="D2533C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rgbClr val="D2533C"/>
                          </a:solidFill>
                        </a:rPr>
                        <a:t>Support</a:t>
                      </a:r>
                      <a:r>
                        <a:rPr lang="en-US" sz="2800" baseline="0" dirty="0" smtClean="0">
                          <a:solidFill>
                            <a:srgbClr val="D2533C"/>
                          </a:solidFill>
                        </a:rPr>
                        <a:t> iterative querying</a:t>
                      </a:r>
                      <a:endParaRPr lang="en-US" sz="2800" dirty="0">
                        <a:solidFill>
                          <a:srgbClr val="D2533C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0D10B-1A54-9F4F-BF47-7196A08AD795}" type="datetime4">
              <a:rPr lang="en-US" smtClean="0"/>
              <a:t>January 10, 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IQ: Iterative Querying for Knowledge - CIDR 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4423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2933700"/>
            <a:ext cx="8229600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Data and Query,</a:t>
            </a:r>
            <a:br>
              <a:rPr lang="en-US" dirty="0" smtClean="0"/>
            </a:br>
            <a:r>
              <a:rPr lang="en-US" dirty="0" smtClean="0"/>
              <a:t>Iterative Querying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0D10B-1A54-9F4F-BF47-7196A08AD795}" type="datetime4">
              <a:rPr lang="en-US" smtClean="0"/>
              <a:t>January 10, 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IQ: Iterative Querying for Knowledge - CIDR 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0766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Knowledge-base in RDF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79247865"/>
              </p:ext>
            </p:extLst>
          </p:nvPr>
        </p:nvGraphicFramePr>
        <p:xfrm>
          <a:off x="201609" y="1612263"/>
          <a:ext cx="4870138" cy="44500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73878"/>
                <a:gridCol w="1275080"/>
                <a:gridCol w="182118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0070C0"/>
                          </a:solidFill>
                        </a:rPr>
                        <a:t>Subject</a:t>
                      </a:r>
                      <a:endParaRPr lang="en-US" sz="1600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0070C0"/>
                          </a:solidFill>
                        </a:rPr>
                        <a:t>Predicate</a:t>
                      </a:r>
                      <a:endParaRPr lang="en-US" sz="1600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0070C0"/>
                          </a:solidFill>
                        </a:rPr>
                        <a:t>Object</a:t>
                      </a:r>
                      <a:endParaRPr lang="en-US" sz="1600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err="1" smtClean="0">
                          <a:latin typeface="High Tower Text" pitchFamily="18" charset="0"/>
                        </a:rPr>
                        <a:t>Ennio_Morricone</a:t>
                      </a:r>
                      <a:endParaRPr lang="en-US" sz="1400" dirty="0">
                        <a:latin typeface="High Tower Text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>
                          <a:latin typeface="High Tower Text" pitchFamily="18" charset="0"/>
                        </a:rPr>
                        <a:t>hasType</a:t>
                      </a:r>
                      <a:endParaRPr lang="en-US" sz="1400" dirty="0">
                        <a:latin typeface="High Tower Text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High Tower Text" pitchFamily="18" charset="0"/>
                        </a:rPr>
                        <a:t>Composer</a:t>
                      </a:r>
                      <a:endParaRPr lang="en-US" sz="1400" dirty="0">
                        <a:latin typeface="High Tower Text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err="1" smtClean="0">
                          <a:latin typeface="High Tower Text" pitchFamily="18" charset="0"/>
                        </a:rPr>
                        <a:t>Ennio_Morricone</a:t>
                      </a:r>
                      <a:endParaRPr lang="en-US" sz="1400" dirty="0">
                        <a:latin typeface="High Tower Text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>
                          <a:latin typeface="High Tower Text" pitchFamily="18" charset="0"/>
                        </a:rPr>
                        <a:t>hasType</a:t>
                      </a:r>
                      <a:endParaRPr lang="en-US" sz="1400" dirty="0">
                        <a:latin typeface="High Tower Text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>
                          <a:latin typeface="High Tower Text" pitchFamily="18" charset="0"/>
                        </a:rPr>
                        <a:t>Classical_Composer</a:t>
                      </a:r>
                      <a:endParaRPr lang="en-US" sz="1400" dirty="0">
                        <a:latin typeface="High Tower Text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err="1" smtClean="0">
                          <a:latin typeface="High Tower Text" pitchFamily="18" charset="0"/>
                        </a:rPr>
                        <a:t>Ennio_Morricone</a:t>
                      </a:r>
                      <a:endParaRPr lang="en-US" sz="1400" dirty="0">
                        <a:latin typeface="High Tower Text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>
                          <a:latin typeface="High Tower Text" pitchFamily="18" charset="0"/>
                        </a:rPr>
                        <a:t>composedFor</a:t>
                      </a:r>
                      <a:endParaRPr lang="en-US" sz="1400" dirty="0">
                        <a:latin typeface="High Tower Text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>
                          <a:latin typeface="High Tower Text" pitchFamily="18" charset="0"/>
                        </a:rPr>
                        <a:t>A_Fistful_of_Dollars</a:t>
                      </a:r>
                      <a:endParaRPr lang="en-US" sz="1400" dirty="0">
                        <a:latin typeface="High Tower Text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err="1" smtClean="0">
                          <a:latin typeface="High Tower Text" pitchFamily="18" charset="0"/>
                        </a:rPr>
                        <a:t>A_Fistful_of_Dollars</a:t>
                      </a:r>
                      <a:endParaRPr lang="en-US" sz="1400" dirty="0">
                        <a:latin typeface="High Tower Text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>
                          <a:latin typeface="High Tower Text" pitchFamily="18" charset="0"/>
                        </a:rPr>
                        <a:t>directedBy</a:t>
                      </a:r>
                      <a:endParaRPr lang="en-US" sz="1400" dirty="0">
                        <a:latin typeface="High Tower Text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>
                          <a:latin typeface="High Tower Text" pitchFamily="18" charset="0"/>
                        </a:rPr>
                        <a:t>Sergio_Leone</a:t>
                      </a:r>
                      <a:endParaRPr lang="en-US" sz="1400" dirty="0">
                        <a:latin typeface="High Tower Text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err="1" smtClean="0">
                          <a:latin typeface="High Tower Text" pitchFamily="18" charset="0"/>
                        </a:rPr>
                        <a:t>A_Fistful_of_Dollars</a:t>
                      </a:r>
                      <a:endParaRPr lang="en-US" sz="1400" dirty="0">
                        <a:latin typeface="High Tower Text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>
                          <a:latin typeface="High Tower Text" pitchFamily="18" charset="0"/>
                        </a:rPr>
                        <a:t>hasGenre</a:t>
                      </a:r>
                      <a:endParaRPr lang="en-US" sz="1400" dirty="0">
                        <a:latin typeface="High Tower Text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High Tower Text" pitchFamily="18" charset="0"/>
                        </a:rPr>
                        <a:t>Western</a:t>
                      </a:r>
                      <a:endParaRPr lang="en-US" sz="1400" dirty="0">
                        <a:latin typeface="High Tower Text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err="1" smtClean="0">
                          <a:latin typeface="High Tower Text" pitchFamily="18" charset="0"/>
                        </a:rPr>
                        <a:t>Clint_Eastwood</a:t>
                      </a:r>
                      <a:endParaRPr lang="en-US" sz="1400" dirty="0">
                        <a:latin typeface="High Tower Text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>
                          <a:latin typeface="High Tower Text" pitchFamily="18" charset="0"/>
                        </a:rPr>
                        <a:t>actedIn</a:t>
                      </a:r>
                      <a:endParaRPr lang="en-US" sz="1400" dirty="0">
                        <a:latin typeface="High Tower Text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>
                          <a:latin typeface="High Tower Text" pitchFamily="18" charset="0"/>
                        </a:rPr>
                        <a:t>A_Fistful_of_Dollars</a:t>
                      </a:r>
                      <a:endParaRPr lang="en-US" sz="1400" dirty="0">
                        <a:latin typeface="High Tower Text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err="1" smtClean="0">
                          <a:latin typeface="High Tower Text" pitchFamily="18" charset="0"/>
                        </a:rPr>
                        <a:t>Nino_Rota</a:t>
                      </a:r>
                      <a:endParaRPr lang="en-US" sz="1400" dirty="0" smtClean="0">
                        <a:latin typeface="High Tower Text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>
                          <a:latin typeface="High Tower Text" pitchFamily="18" charset="0"/>
                        </a:rPr>
                        <a:t>hasType</a:t>
                      </a:r>
                      <a:endParaRPr lang="en-US" sz="1400" dirty="0">
                        <a:latin typeface="High Tower Text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>
                          <a:latin typeface="High Tower Text" pitchFamily="18" charset="0"/>
                        </a:rPr>
                        <a:t>Classical_Composer</a:t>
                      </a:r>
                      <a:endParaRPr lang="en-US" sz="1400" dirty="0">
                        <a:latin typeface="High Tower Text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err="1" smtClean="0">
                          <a:latin typeface="High Tower Text" pitchFamily="18" charset="0"/>
                        </a:rPr>
                        <a:t>Nino_Rota</a:t>
                      </a:r>
                      <a:endParaRPr lang="en-US" sz="1400" dirty="0">
                        <a:latin typeface="High Tower Text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>
                          <a:latin typeface="High Tower Text" pitchFamily="18" charset="0"/>
                        </a:rPr>
                        <a:t>composedFor</a:t>
                      </a:r>
                      <a:endParaRPr lang="en-US" sz="1400" dirty="0">
                        <a:latin typeface="High Tower Text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>
                          <a:latin typeface="High Tower Text" pitchFamily="18" charset="0"/>
                        </a:rPr>
                        <a:t>The_Godfather</a:t>
                      </a:r>
                      <a:endParaRPr lang="en-US" sz="1400" dirty="0">
                        <a:latin typeface="High Tower Text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err="1" smtClean="0">
                          <a:latin typeface="High Tower Text" pitchFamily="18" charset="0"/>
                        </a:rPr>
                        <a:t>Nino_Rota</a:t>
                      </a:r>
                      <a:endParaRPr lang="en-US" sz="1400" dirty="0">
                        <a:latin typeface="High Tower Text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>
                          <a:latin typeface="High Tower Text" pitchFamily="18" charset="0"/>
                        </a:rPr>
                        <a:t>bornIn</a:t>
                      </a:r>
                      <a:endParaRPr lang="en-US" sz="1400" dirty="0">
                        <a:latin typeface="High Tower Text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High Tower Text" pitchFamily="18" charset="0"/>
                        </a:rPr>
                        <a:t>Milan</a:t>
                      </a:r>
                      <a:endParaRPr lang="en-US" sz="1400" dirty="0">
                        <a:latin typeface="High Tower Text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err="1" smtClean="0">
                          <a:latin typeface="High Tower Text" pitchFamily="18" charset="0"/>
                        </a:rPr>
                        <a:t>Nino_Rota</a:t>
                      </a:r>
                      <a:endParaRPr lang="en-US" sz="1400" dirty="0" smtClean="0">
                        <a:latin typeface="High Tower Text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>
                          <a:latin typeface="High Tower Text" pitchFamily="18" charset="0"/>
                        </a:rPr>
                        <a:t>wonAward</a:t>
                      </a:r>
                      <a:endParaRPr lang="en-US" sz="1400" dirty="0">
                        <a:latin typeface="High Tower Text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>
                          <a:latin typeface="High Tower Text" pitchFamily="18" charset="0"/>
                        </a:rPr>
                        <a:t>Academy_Award</a:t>
                      </a:r>
                      <a:endParaRPr lang="en-US" sz="1400" dirty="0">
                        <a:latin typeface="High Tower Text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err="1" smtClean="0">
                          <a:latin typeface="High Tower Text" pitchFamily="18" charset="0"/>
                        </a:rPr>
                        <a:t>The_Godfather</a:t>
                      </a:r>
                      <a:endParaRPr lang="en-US" sz="1400" dirty="0" smtClean="0">
                        <a:latin typeface="High Tower Text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>
                          <a:latin typeface="High Tower Text" pitchFamily="18" charset="0"/>
                        </a:rPr>
                        <a:t>hasGenre</a:t>
                      </a:r>
                      <a:endParaRPr lang="en-US" sz="1400" dirty="0">
                        <a:latin typeface="High Tower Text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High Tower Text" pitchFamily="18" charset="0"/>
                        </a:rPr>
                        <a:t>Drama</a:t>
                      </a:r>
                      <a:endParaRPr lang="en-US" sz="1400" dirty="0">
                        <a:latin typeface="High Tower Text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332B9-18E1-6A44-8677-8039E8D3E982}" type="datetime4">
              <a:rPr lang="en-US" smtClean="0"/>
              <a:t>January 10, 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IQ: Iterative Querying for Knowledge - CIDR 2011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8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5614224" y="2490020"/>
            <a:ext cx="3327278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SELECT ?s WHERE {</a:t>
            </a:r>
          </a:p>
          <a:p>
            <a:r>
              <a:rPr lang="en-US" dirty="0"/>
              <a:t> </a:t>
            </a:r>
            <a:r>
              <a:rPr lang="en-US" dirty="0" smtClean="0"/>
              <a:t>  ?s </a:t>
            </a:r>
            <a:r>
              <a:rPr lang="en-US" dirty="0" err="1" smtClean="0"/>
              <a:t>hasType</a:t>
            </a:r>
            <a:r>
              <a:rPr lang="en-US" dirty="0" smtClean="0"/>
              <a:t> ?o }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SELECT ?s, ?o WHERE {</a:t>
            </a:r>
          </a:p>
          <a:p>
            <a:r>
              <a:rPr lang="en-US" dirty="0"/>
              <a:t> </a:t>
            </a:r>
            <a:r>
              <a:rPr lang="en-US" dirty="0" smtClean="0"/>
              <a:t>   ?s ?p Milan . </a:t>
            </a:r>
          </a:p>
          <a:p>
            <a:r>
              <a:rPr lang="en-US" dirty="0" smtClean="0"/>
              <a:t>    ?o </a:t>
            </a:r>
            <a:r>
              <a:rPr lang="en-US" dirty="0" err="1" smtClean="0"/>
              <a:t>wonAward</a:t>
            </a:r>
            <a:r>
              <a:rPr lang="en-US" dirty="0" smtClean="0"/>
              <a:t> </a:t>
            </a:r>
            <a:r>
              <a:rPr lang="en-US" dirty="0" err="1" smtClean="0"/>
              <a:t>AcademyAward</a:t>
            </a:r>
            <a:r>
              <a:rPr lang="en-US" dirty="0" smtClean="0"/>
              <a:t> . </a:t>
            </a:r>
          </a:p>
          <a:p>
            <a:r>
              <a:rPr lang="en-US" dirty="0"/>
              <a:t> </a:t>
            </a:r>
            <a:r>
              <a:rPr lang="en-US" dirty="0" smtClean="0"/>
              <a:t>   ?s ?</a:t>
            </a:r>
            <a:r>
              <a:rPr lang="en-US" dirty="0" err="1" smtClean="0"/>
              <a:t>composedFor</a:t>
            </a:r>
            <a:r>
              <a:rPr lang="en-US" dirty="0" smtClean="0"/>
              <a:t> ?o }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220954" y="1724418"/>
            <a:ext cx="21330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tx2"/>
                </a:solidFill>
              </a:rPr>
              <a:t>SPARQL queries</a:t>
            </a:r>
            <a:endParaRPr lang="en-US" sz="24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4342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Knowledge-base with Context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0D10B-1A54-9F4F-BF47-7196A08AD795}" type="datetime4">
              <a:rPr lang="en-US" smtClean="0"/>
              <a:t>January 10, 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IQ: Iterative Querying for Knowledge - CIDR 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9</a:t>
            </a:fld>
            <a:endParaRPr lang="en-US"/>
          </a:p>
        </p:txBody>
      </p:sp>
      <p:graphicFrame>
        <p:nvGraphicFramePr>
          <p:cNvPr id="7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03175809"/>
              </p:ext>
            </p:extLst>
          </p:nvPr>
        </p:nvGraphicFramePr>
        <p:xfrm>
          <a:off x="457200" y="1502303"/>
          <a:ext cx="8500329" cy="492759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73360"/>
                <a:gridCol w="1603205"/>
                <a:gridCol w="2311882"/>
                <a:gridCol w="231188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0070C0"/>
                          </a:solidFill>
                        </a:rPr>
                        <a:t>Subject</a:t>
                      </a:r>
                      <a:endParaRPr lang="en-US" sz="2000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0070C0"/>
                          </a:solidFill>
                        </a:rPr>
                        <a:t>Predicate</a:t>
                      </a:r>
                      <a:endParaRPr lang="en-US" sz="2000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0070C0"/>
                          </a:solidFill>
                        </a:rPr>
                        <a:t>Object</a:t>
                      </a:r>
                      <a:endParaRPr lang="en-US" sz="2000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0070C0"/>
                          </a:solidFill>
                        </a:rPr>
                        <a:t>Context</a:t>
                      </a:r>
                      <a:endParaRPr lang="en-US" sz="2000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High Tower Text" pitchFamily="18" charset="0"/>
                        </a:rPr>
                        <a:t>Ennio_Morricone</a:t>
                      </a:r>
                      <a:endParaRPr lang="en-US" dirty="0">
                        <a:latin typeface="High Tower Text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High Tower Text" pitchFamily="18" charset="0"/>
                        </a:rPr>
                        <a:t>hasType</a:t>
                      </a:r>
                      <a:endParaRPr lang="en-US" dirty="0">
                        <a:latin typeface="High Tower Text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High Tower Text" pitchFamily="18" charset="0"/>
                        </a:rPr>
                        <a:t>Composer</a:t>
                      </a:r>
                      <a:endParaRPr lang="en-US" dirty="0">
                        <a:latin typeface="High Tower Text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High Tower Text" pitchFamily="18" charset="0"/>
                        </a:rPr>
                        <a:t>…</a:t>
                      </a:r>
                      <a:endParaRPr lang="en-US" dirty="0">
                        <a:latin typeface="High Tower Text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High Tower Text" pitchFamily="18" charset="0"/>
                        </a:rPr>
                        <a:t>Ennio_Morricone</a:t>
                      </a:r>
                      <a:endParaRPr lang="en-US" dirty="0">
                        <a:latin typeface="High Tower Text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High Tower Text" pitchFamily="18" charset="0"/>
                        </a:rPr>
                        <a:t>hasType</a:t>
                      </a:r>
                      <a:endParaRPr lang="en-US" dirty="0">
                        <a:latin typeface="High Tower Text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High Tower Text" pitchFamily="18" charset="0"/>
                        </a:rPr>
                        <a:t>Classical_Composer</a:t>
                      </a:r>
                      <a:endParaRPr lang="en-US" dirty="0">
                        <a:latin typeface="High Tower Text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High Tower Text" pitchFamily="18" charset="0"/>
                        </a:rPr>
                        <a:t>…</a:t>
                      </a:r>
                      <a:endParaRPr lang="en-US" dirty="0">
                        <a:latin typeface="High Tower Text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High Tower Text" pitchFamily="18" charset="0"/>
                        </a:rPr>
                        <a:t>Ennio_Morricone</a:t>
                      </a:r>
                      <a:endParaRPr lang="en-US" dirty="0">
                        <a:latin typeface="High Tower Text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High Tower Text" pitchFamily="18" charset="0"/>
                        </a:rPr>
                        <a:t>composedFor</a:t>
                      </a:r>
                      <a:endParaRPr lang="en-US" dirty="0">
                        <a:latin typeface="High Tower Text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High Tower Text" pitchFamily="18" charset="0"/>
                        </a:rPr>
                        <a:t>A_Fistful_of_Dollars</a:t>
                      </a:r>
                      <a:endParaRPr lang="en-US" dirty="0">
                        <a:latin typeface="High Tower Text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High Tower Text" pitchFamily="18" charset="0"/>
                        </a:rPr>
                        <a:t>…</a:t>
                      </a:r>
                      <a:endParaRPr lang="en-US" dirty="0">
                        <a:latin typeface="High Tower Text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High Tower Text" pitchFamily="18" charset="0"/>
                        </a:rPr>
                        <a:t>A_Fistful_of_Dollars</a:t>
                      </a:r>
                      <a:endParaRPr lang="en-US" dirty="0">
                        <a:latin typeface="High Tower Text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High Tower Text" pitchFamily="18" charset="0"/>
                        </a:rPr>
                        <a:t>directedBy</a:t>
                      </a:r>
                      <a:endParaRPr lang="en-US" dirty="0">
                        <a:latin typeface="High Tower Text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High Tower Text" pitchFamily="18" charset="0"/>
                        </a:rPr>
                        <a:t>Sergio_Leone</a:t>
                      </a:r>
                      <a:endParaRPr lang="en-US" dirty="0">
                        <a:latin typeface="High Tower Text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latin typeface="+mn-lt"/>
                        </a:rPr>
                        <a:t>Fistful of Dollars (Italian: Per un </a:t>
                      </a:r>
                      <a:r>
                        <a:rPr lang="en-US" sz="1100" dirty="0" err="1" smtClean="0">
                          <a:latin typeface="+mn-lt"/>
                        </a:rPr>
                        <a:t>pugno</a:t>
                      </a:r>
                      <a:r>
                        <a:rPr lang="en-US" sz="1100" dirty="0" smtClean="0">
                          <a:latin typeface="+mn-lt"/>
                        </a:rPr>
                        <a:t> di </a:t>
                      </a:r>
                      <a:r>
                        <a:rPr lang="en-US" sz="1100" dirty="0" err="1" smtClean="0">
                          <a:latin typeface="+mn-lt"/>
                        </a:rPr>
                        <a:t>dollari</a:t>
                      </a:r>
                      <a:r>
                        <a:rPr lang="en-US" sz="1100" dirty="0" smtClean="0">
                          <a:latin typeface="+mn-lt"/>
                        </a:rPr>
                        <a:t>) is a 1964 Italian-Spanish Spaghetti Western film directed by…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High Tower Text" pitchFamily="18" charset="0"/>
                        </a:rPr>
                        <a:t>A_Fistful_of_Dollars</a:t>
                      </a:r>
                      <a:endParaRPr lang="en-US" dirty="0">
                        <a:latin typeface="High Tower Text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High Tower Text" pitchFamily="18" charset="0"/>
                        </a:rPr>
                        <a:t>hasGenre</a:t>
                      </a:r>
                      <a:endParaRPr lang="en-US" dirty="0">
                        <a:latin typeface="High Tower Text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High Tower Text" pitchFamily="18" charset="0"/>
                        </a:rPr>
                        <a:t>Western</a:t>
                      </a:r>
                      <a:endParaRPr lang="en-US" dirty="0">
                        <a:latin typeface="High Tower Text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endParaRPr lang="en-US" dirty="0">
                        <a:latin typeface="High Tower Text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err="1" smtClean="0">
                          <a:latin typeface="High Tower Text" pitchFamily="18" charset="0"/>
                        </a:rPr>
                        <a:t>Clint_Eastwood</a:t>
                      </a:r>
                      <a:endParaRPr lang="en-US" sz="1800" dirty="0">
                        <a:latin typeface="High Tower Text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err="1" smtClean="0">
                          <a:latin typeface="High Tower Text" pitchFamily="18" charset="0"/>
                        </a:rPr>
                        <a:t>actedIn</a:t>
                      </a:r>
                      <a:endParaRPr lang="en-US" sz="1800" dirty="0">
                        <a:latin typeface="High Tower Text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err="1" smtClean="0">
                          <a:latin typeface="High Tower Text" pitchFamily="18" charset="0"/>
                        </a:rPr>
                        <a:t>A_Fistful_of_Dollars</a:t>
                      </a:r>
                      <a:endParaRPr lang="en-US" sz="1800" dirty="0">
                        <a:latin typeface="High Tower Text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High Tower Text" pitchFamily="18" charset="0"/>
                        </a:rPr>
                        <a:t>…</a:t>
                      </a:r>
                      <a:endParaRPr lang="en-US" sz="1800" dirty="0">
                        <a:latin typeface="High Tower Text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err="1" smtClean="0">
                          <a:latin typeface="High Tower Text" pitchFamily="18" charset="0"/>
                        </a:rPr>
                        <a:t>Nino_Rota</a:t>
                      </a:r>
                      <a:endParaRPr lang="en-US" sz="1800" dirty="0" smtClean="0">
                        <a:latin typeface="High Tower Text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err="1" smtClean="0">
                          <a:latin typeface="High Tower Text" pitchFamily="18" charset="0"/>
                        </a:rPr>
                        <a:t>hasType</a:t>
                      </a:r>
                      <a:endParaRPr lang="en-US" sz="1800" dirty="0">
                        <a:latin typeface="High Tower Text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err="1" smtClean="0">
                          <a:latin typeface="High Tower Text" pitchFamily="18" charset="0"/>
                        </a:rPr>
                        <a:t>Classical_Composer</a:t>
                      </a:r>
                      <a:endParaRPr lang="en-US" sz="1800" dirty="0">
                        <a:latin typeface="High Tower Text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4">
                  <a:txBody>
                    <a:bodyPr/>
                    <a:lstStyle/>
                    <a:p>
                      <a:r>
                        <a:rPr lang="en-US" sz="1100" dirty="0" smtClean="0"/>
                        <a:t>Nino Rota (December 3, 1911, Milan – April 10, 1979, Rome) was an Italian composer and academic who is best known for his film scores, notably for the films of Federico Fellini and </a:t>
                      </a:r>
                      <a:r>
                        <a:rPr lang="en-US" sz="1100" dirty="0" err="1" smtClean="0"/>
                        <a:t>Luchino</a:t>
                      </a:r>
                      <a:r>
                        <a:rPr lang="en-US" sz="1100" dirty="0" smtClean="0"/>
                        <a:t> Visconti. He also composed the music for two of Franco </a:t>
                      </a:r>
                      <a:r>
                        <a:rPr lang="en-US" sz="1100" dirty="0" err="1" smtClean="0"/>
                        <a:t>Zeffirelli's</a:t>
                      </a:r>
                      <a:r>
                        <a:rPr lang="en-US" sz="1100" dirty="0" smtClean="0"/>
                        <a:t> Shakespeare films, and for the first two films of Francis Ford Coppola's Godfather trilogy, receiving for the latter the Academy</a:t>
                      </a:r>
                      <a:r>
                        <a:rPr lang="en-US" sz="1100" baseline="0" dirty="0" smtClean="0"/>
                        <a:t> Award…</a:t>
                      </a:r>
                      <a:endParaRPr lang="en-US" sz="11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err="1" smtClean="0">
                          <a:latin typeface="High Tower Text" pitchFamily="18" charset="0"/>
                        </a:rPr>
                        <a:t>Nino_Rota</a:t>
                      </a:r>
                      <a:endParaRPr lang="en-US" dirty="0">
                        <a:latin typeface="High Tower Text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High Tower Text" pitchFamily="18" charset="0"/>
                        </a:rPr>
                        <a:t>composedFor</a:t>
                      </a:r>
                      <a:endParaRPr lang="en-US" dirty="0">
                        <a:latin typeface="High Tower Text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High Tower Text" pitchFamily="18" charset="0"/>
                        </a:rPr>
                        <a:t>The_Godfather</a:t>
                      </a:r>
                      <a:endParaRPr lang="en-US" dirty="0">
                        <a:latin typeface="High Tower Text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endParaRPr lang="en-US" dirty="0">
                        <a:latin typeface="High Tower Text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High Tower Text" pitchFamily="18" charset="0"/>
                        </a:rPr>
                        <a:t>Nino_Rota</a:t>
                      </a:r>
                      <a:endParaRPr lang="en-US" dirty="0">
                        <a:latin typeface="High Tower Text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High Tower Text" pitchFamily="18" charset="0"/>
                        </a:rPr>
                        <a:t>bornIn</a:t>
                      </a:r>
                      <a:endParaRPr lang="en-US" dirty="0">
                        <a:latin typeface="High Tower Text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High Tower Text" pitchFamily="18" charset="0"/>
                        </a:rPr>
                        <a:t>Milan</a:t>
                      </a:r>
                      <a:endParaRPr lang="en-US" dirty="0">
                        <a:latin typeface="High Tower Text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endParaRPr lang="en-US" dirty="0">
                        <a:latin typeface="High Tower Text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>
                          <a:latin typeface="High Tower Text" pitchFamily="18" charset="0"/>
                        </a:rPr>
                        <a:t>Nino_Rota</a:t>
                      </a:r>
                      <a:endParaRPr lang="en-US" dirty="0" smtClean="0">
                        <a:latin typeface="High Tower Text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High Tower Text" pitchFamily="18" charset="0"/>
                        </a:rPr>
                        <a:t>wonAward</a:t>
                      </a:r>
                      <a:endParaRPr lang="en-US" dirty="0">
                        <a:latin typeface="High Tower Text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High Tower Text" pitchFamily="18" charset="0"/>
                        </a:rPr>
                        <a:t>Academy_Award</a:t>
                      </a:r>
                      <a:endParaRPr lang="en-US" dirty="0">
                        <a:latin typeface="High Tower Text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endParaRPr lang="en-US" dirty="0">
                        <a:latin typeface="High Tower Text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>
                          <a:latin typeface="High Tower Text" pitchFamily="18" charset="0"/>
                        </a:rPr>
                        <a:t>The_Godfather</a:t>
                      </a:r>
                      <a:endParaRPr lang="en-US" dirty="0" smtClean="0">
                        <a:latin typeface="High Tower Text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High Tower Text" pitchFamily="18" charset="0"/>
                        </a:rPr>
                        <a:t>hasGenre</a:t>
                      </a:r>
                      <a:endParaRPr lang="en-US" dirty="0">
                        <a:latin typeface="High Tower Text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High Tower Text" pitchFamily="18" charset="0"/>
                        </a:rPr>
                        <a:t>Drama</a:t>
                      </a:r>
                      <a:endParaRPr lang="en-US" dirty="0">
                        <a:latin typeface="High Tower Text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High Tower Text" pitchFamily="18" charset="0"/>
                        </a:rPr>
                        <a:t>…</a:t>
                      </a:r>
                      <a:endParaRPr lang="en-US" dirty="0">
                        <a:latin typeface="High Tower Text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303260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Clarity.thmx</Template>
  <TotalTime>28680</TotalTime>
  <Words>1439</Words>
  <Application>Microsoft Macintosh PowerPoint</Application>
  <PresentationFormat>On-screen Show (4:3)</PresentationFormat>
  <Paragraphs>411</Paragraphs>
  <Slides>17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Clarity</vt:lpstr>
      <vt:lpstr>IQ: Iterative Querying for Knowledge</vt:lpstr>
      <vt:lpstr>Querying for Knowledge</vt:lpstr>
      <vt:lpstr>PowerPoint Presentation</vt:lpstr>
      <vt:lpstr>Knowledge-base in RDF</vt:lpstr>
      <vt:lpstr>PowerPoint Presentation</vt:lpstr>
      <vt:lpstr>What we want…</vt:lpstr>
      <vt:lpstr>Data and Query, Iterative Querying</vt:lpstr>
      <vt:lpstr>Knowledge-base in RDF</vt:lpstr>
      <vt:lpstr>Knowledge-base with Context</vt:lpstr>
      <vt:lpstr>Extending SPARQL</vt:lpstr>
      <vt:lpstr>Iterative Querying</vt:lpstr>
      <vt:lpstr>Exploration with SPARQL (CIKM ’09, TechReport ‘10)</vt:lpstr>
      <vt:lpstr>Filter and Refine – context (DEB ‘10)</vt:lpstr>
      <vt:lpstr>Exploration with keywords</vt:lpstr>
      <vt:lpstr>Filtering and Refinement (SIGMOD ‘10)</vt:lpstr>
      <vt:lpstr>Aggregating Results – Ranking (CIKM ‘09)</vt:lpstr>
      <vt:lpstr>Conclusion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IQ</dc:title>
  <dc:creator>Maya Ramanath</dc:creator>
  <cp:lastModifiedBy>Maya Ramanath</cp:lastModifiedBy>
  <cp:revision>413</cp:revision>
  <dcterms:created xsi:type="dcterms:W3CDTF">2010-12-21T09:09:05Z</dcterms:created>
  <dcterms:modified xsi:type="dcterms:W3CDTF">2011-01-10T19:32:32Z</dcterms:modified>
</cp:coreProperties>
</file>