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  <p:sldMasterId id="2147483962" r:id="rId2"/>
    <p:sldMasterId id="2147483974" r:id="rId3"/>
  </p:sldMasterIdLst>
  <p:notesMasterIdLst>
    <p:notesMasterId r:id="rId68"/>
  </p:notesMasterIdLst>
  <p:handoutMasterIdLst>
    <p:handoutMasterId r:id="rId69"/>
  </p:handoutMasterIdLst>
  <p:sldIdLst>
    <p:sldId id="256" r:id="rId4"/>
    <p:sldId id="257" r:id="rId5"/>
    <p:sldId id="258" r:id="rId6"/>
    <p:sldId id="260" r:id="rId7"/>
    <p:sldId id="261" r:id="rId8"/>
    <p:sldId id="330" r:id="rId9"/>
    <p:sldId id="339" r:id="rId10"/>
    <p:sldId id="338" r:id="rId11"/>
    <p:sldId id="311" r:id="rId12"/>
    <p:sldId id="345" r:id="rId13"/>
    <p:sldId id="268" r:id="rId14"/>
    <p:sldId id="310" r:id="rId15"/>
    <p:sldId id="262" r:id="rId16"/>
    <p:sldId id="269" r:id="rId17"/>
    <p:sldId id="307" r:id="rId18"/>
    <p:sldId id="340" r:id="rId19"/>
    <p:sldId id="341" r:id="rId20"/>
    <p:sldId id="272" r:id="rId21"/>
    <p:sldId id="331" r:id="rId22"/>
    <p:sldId id="274" r:id="rId23"/>
    <p:sldId id="342" r:id="rId24"/>
    <p:sldId id="343" r:id="rId25"/>
    <p:sldId id="344" r:id="rId26"/>
    <p:sldId id="276" r:id="rId27"/>
    <p:sldId id="277" r:id="rId28"/>
    <p:sldId id="278" r:id="rId29"/>
    <p:sldId id="332" r:id="rId30"/>
    <p:sldId id="288" r:id="rId31"/>
    <p:sldId id="292" r:id="rId32"/>
    <p:sldId id="328" r:id="rId33"/>
    <p:sldId id="333" r:id="rId34"/>
    <p:sldId id="304" r:id="rId35"/>
    <p:sldId id="346" r:id="rId36"/>
    <p:sldId id="334" r:id="rId37"/>
    <p:sldId id="335" r:id="rId38"/>
    <p:sldId id="336" r:id="rId39"/>
    <p:sldId id="337" r:id="rId40"/>
    <p:sldId id="280" r:id="rId41"/>
    <p:sldId id="281" r:id="rId42"/>
    <p:sldId id="303" r:id="rId43"/>
    <p:sldId id="316" r:id="rId44"/>
    <p:sldId id="327" r:id="rId45"/>
    <p:sldId id="326" r:id="rId46"/>
    <p:sldId id="259" r:id="rId47"/>
    <p:sldId id="275" r:id="rId48"/>
    <p:sldId id="305" r:id="rId49"/>
    <p:sldId id="295" r:id="rId50"/>
    <p:sldId id="325" r:id="rId51"/>
    <p:sldId id="283" r:id="rId52"/>
    <p:sldId id="314" r:id="rId53"/>
    <p:sldId id="321" r:id="rId54"/>
    <p:sldId id="318" r:id="rId55"/>
    <p:sldId id="319" r:id="rId56"/>
    <p:sldId id="285" r:id="rId57"/>
    <p:sldId id="320" r:id="rId58"/>
    <p:sldId id="313" r:id="rId59"/>
    <p:sldId id="315" r:id="rId60"/>
    <p:sldId id="317" r:id="rId61"/>
    <p:sldId id="322" r:id="rId62"/>
    <p:sldId id="323" r:id="rId63"/>
    <p:sldId id="324" r:id="rId64"/>
    <p:sldId id="300" r:id="rId65"/>
    <p:sldId id="301" r:id="rId66"/>
    <p:sldId id="302" r:id="rId6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e Hellerstei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847"/>
    <a:srgbClr val="7893B7"/>
    <a:srgbClr val="A9A67B"/>
    <a:srgbClr val="DFDDB7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03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35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notesMaster" Target="notesMasters/notesMaster1.xml"/><Relationship Id="rId69" Type="http://schemas.openxmlformats.org/officeDocument/2006/relationships/handoutMaster" Target="handoutMasters/handoutMaster1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70" Type="http://schemas.openxmlformats.org/officeDocument/2006/relationships/printerSettings" Target="printerSettings/printerSettings1.bin"/><Relationship Id="rId71" Type="http://schemas.openxmlformats.org/officeDocument/2006/relationships/commentAuthors" Target="commentAuthors.xml"/><Relationship Id="rId72" Type="http://schemas.openxmlformats.org/officeDocument/2006/relationships/presProps" Target="presProp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FCC90-019F-544A-BB0F-19121D49087E}" type="datetimeFigureOut">
              <a:rPr lang="en-US" smtClean="0"/>
              <a:t>1/11/11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84C6E-76AF-924C-BE54-0A91F4A74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33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CB1D3-301F-7F41-AF9A-47435F2B8FD1}" type="datetimeFigureOut">
              <a:rPr lang="en-US" smtClean="0"/>
              <a:t>1/11/11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DCE7B-3A16-2D41-8BB3-CC570FE01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78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DCE7B-3A16-2D41-8BB3-CC570FE0149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6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DCE7B-3A16-2D41-8BB3-CC570FE0149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6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DCE7B-3A16-2D41-8BB3-CC570FE0149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6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DCE7B-3A16-2D41-8BB3-CC570FE0149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6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DCE7B-3A16-2D41-8BB3-CC570FE0149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6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DCE7B-3A16-2D41-8BB3-CC570FE0149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6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DCE7B-3A16-2D41-8BB3-CC570FE0149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6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58FB4290-6522-4139-852E-05BD9E7F0D2E}" type="datetime1">
              <a:rPr lang="en-US" smtClean="0"/>
              <a:pPr/>
              <a:t>1/11/11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AAB955F9-81EA-47C5-8059-9E5C2B437C70}" type="datetime1">
              <a:rPr lang="en-US" smtClean="0"/>
              <a:pPr/>
              <a:t>1/11/11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284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70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1-01-08 at 11.06.29 PM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" t="2517" r="5153" b="6877"/>
          <a:stretch/>
        </p:blipFill>
        <p:spPr>
          <a:xfrm>
            <a:off x="2245107" y="0"/>
            <a:ext cx="6835321" cy="670516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8172" y="470021"/>
            <a:ext cx="2036935" cy="6201711"/>
          </a:xfrm>
        </p:spPr>
        <p:txBody>
          <a:bodyPr vert="horz" anchor="t" anchorCtr="0"/>
          <a:lstStyle/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322083" y="307864"/>
            <a:ext cx="6555768" cy="6129878"/>
          </a:xfrm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1">
            <a:normAutofit/>
          </a:bodyPr>
          <a:lstStyle/>
          <a:p>
            <a:pPr marL="114300" indent="0">
              <a:buNone/>
            </a:pPr>
            <a:endParaRPr lang="en-US" sz="1400" dirty="0">
              <a:solidFill>
                <a:prstClr val="black"/>
              </a:solidFill>
              <a:latin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1189760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199" y="1206621"/>
            <a:ext cx="8221429" cy="1143000"/>
          </a:xfrm>
        </p:spPr>
        <p:txBody>
          <a:bodyPr anchor="t"/>
          <a:lstStyle/>
          <a:p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half" idx="13"/>
          </p:nvPr>
        </p:nvSpPr>
        <p:spPr>
          <a:xfrm>
            <a:off x="457199" y="2938698"/>
            <a:ext cx="3910389" cy="3685866"/>
          </a:xfrm>
        </p:spPr>
        <p:txBody>
          <a:bodyPr/>
          <a:lstStyle/>
          <a:p>
            <a:endParaRPr lang="en-US" sz="2000" dirty="0"/>
          </a:p>
        </p:txBody>
      </p:sp>
      <p:sp>
        <p:nvSpPr>
          <p:cNvPr id="11" name="Content Placeholder 6"/>
          <p:cNvSpPr>
            <a:spLocks noGrp="1"/>
          </p:cNvSpPr>
          <p:nvPr>
            <p:ph sz="half" idx="2"/>
          </p:nvPr>
        </p:nvSpPr>
        <p:spPr>
          <a:xfrm>
            <a:off x="4768239" y="2951150"/>
            <a:ext cx="4054028" cy="3685866"/>
          </a:xfrm>
        </p:spPr>
        <p:txBody>
          <a:bodyPr>
            <a:normAutofit/>
          </a:bodyPr>
          <a:lstStyle/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81727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199" y="1206621"/>
            <a:ext cx="8221429" cy="1143000"/>
          </a:xfrm>
        </p:spPr>
        <p:txBody>
          <a:bodyPr anchor="t"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311388"/>
            <a:ext cx="39103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68239" y="2311388"/>
            <a:ext cx="405402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8531788" y="6308922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Content Placeholder 8"/>
          <p:cNvSpPr>
            <a:spLocks noGrp="1"/>
          </p:cNvSpPr>
          <p:nvPr>
            <p:ph sz="half" idx="15"/>
          </p:nvPr>
        </p:nvSpPr>
        <p:spPr>
          <a:xfrm>
            <a:off x="457199" y="2938698"/>
            <a:ext cx="3910389" cy="3685866"/>
          </a:xfrm>
        </p:spPr>
        <p:txBody>
          <a:bodyPr/>
          <a:lstStyle/>
          <a:p>
            <a:endParaRPr lang="en-US" sz="2000" dirty="0"/>
          </a:p>
        </p:txBody>
      </p:sp>
      <p:sp>
        <p:nvSpPr>
          <p:cNvPr id="28" name="Content Placeholder 6"/>
          <p:cNvSpPr>
            <a:spLocks noGrp="1"/>
          </p:cNvSpPr>
          <p:nvPr>
            <p:ph sz="half" idx="2"/>
          </p:nvPr>
        </p:nvSpPr>
        <p:spPr>
          <a:xfrm>
            <a:off x="4768239" y="2951150"/>
            <a:ext cx="4054028" cy="3685866"/>
          </a:xfrm>
        </p:spPr>
        <p:txBody>
          <a:bodyPr>
            <a:normAutofit/>
          </a:bodyPr>
          <a:lstStyle/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82729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89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041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EBEE1B38-C5EB-4D66-9137-0AFE9CDEDE8F}" type="datetime1">
              <a:rPr lang="en-US" smtClean="0"/>
              <a:pPr/>
              <a:t>1/11/11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9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327B613C-1AD7-49D3-885D-F654C5CDBAA6}" type="datetime1">
              <a:rPr lang="en-US" smtClean="0"/>
              <a:pPr/>
              <a:t>1/11/11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133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58FB4290-6522-4139-852E-05BD9E7F0D2E}" type="datetime1">
              <a:rPr lang="en-US" smtClean="0"/>
              <a:pPr/>
              <a:t>1/11/11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153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AAB955F9-81EA-47C5-8059-9E5C2B437C70}" type="datetime1">
              <a:rPr lang="en-US" smtClean="0"/>
              <a:pPr/>
              <a:t>1/11/11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707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992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87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63A9A7CB-BEE6-4F99-898E-913F06E8E125}" type="datetime1">
              <a:rPr lang="en-US" smtClean="0"/>
              <a:pPr/>
              <a:t>1/12/11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156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36719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536192"/>
            <a:ext cx="3942133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224" y="1536192"/>
            <a:ext cx="3888694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2334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362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535113"/>
            <a:ext cx="3929039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174875"/>
            <a:ext cx="39290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2130" y="1535113"/>
            <a:ext cx="3887359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2130" y="2174875"/>
            <a:ext cx="388735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46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02B28685-4D0C-42D5-8013-B5904CD1FCBC}" type="datetime1">
              <a:rPr lang="en-US" smtClean="0"/>
              <a:pPr/>
              <a:t>1/12/11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008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FDF226C0-9885-4BA9-BBFA-A52CBFEBB775}" type="datetime1">
              <a:rPr lang="en-US" smtClean="0"/>
              <a:pPr/>
              <a:t>1/12/11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05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EBEE1B38-C5EB-4D66-9137-0AFE9CDEDE8F}" type="datetime1">
              <a:rPr lang="en-US" smtClean="0"/>
              <a:pPr/>
              <a:t>1/12/11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29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327B613C-1AD7-49D3-885D-F654C5CDBAA6}" type="datetime1">
              <a:rPr lang="en-US" smtClean="0"/>
              <a:pPr/>
              <a:t>1/12/11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43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58FB4290-6522-4139-852E-05BD9E7F0D2E}" type="datetime1">
              <a:rPr lang="en-US" smtClean="0"/>
              <a:pPr/>
              <a:t>1/12/11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045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AAB955F9-81EA-47C5-8059-9E5C2B437C70}" type="datetime1">
              <a:rPr lang="en-US" smtClean="0"/>
              <a:pPr/>
              <a:t>1/12/11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09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1905000"/>
            <a:ext cx="8221429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938698"/>
            <a:ext cx="3910389" cy="36858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68239" y="2951150"/>
            <a:ext cx="3910389" cy="36858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68239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57199" y="2938698"/>
            <a:ext cx="3910389" cy="36858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68239" y="2951150"/>
            <a:ext cx="3910389" cy="36858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EBEE1B38-C5EB-4D66-9137-0AFE9CDEDE8F}" type="datetime1">
              <a:rPr lang="en-US" smtClean="0"/>
              <a:pPr/>
              <a:t>1/11/11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327B613C-1AD7-49D3-885D-F654C5CDBAA6}" type="datetime1">
              <a:rPr lang="en-US" smtClean="0"/>
              <a:pPr/>
              <a:t>1/11/11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61764"/>
            <a:ext cx="9144000" cy="693533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943222"/>
            <a:ext cx="82214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175288"/>
            <a:ext cx="8221429" cy="3225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6308922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3"/>
          <a:srcRect t="4248" r="6317" b="3213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470022"/>
            <a:ext cx="82214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048933"/>
            <a:ext cx="8221429" cy="4351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6308922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48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82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6.jpeg"/><Relationship Id="rId3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pPr algn="r"/>
            <a:r>
              <a:rPr lang="en-US" sz="4400" dirty="0" smtClean="0"/>
              <a:t>consistency analysis in </a:t>
            </a:r>
            <a:r>
              <a:rPr lang="en-US" sz="4400" i="1" dirty="0" smtClean="0"/>
              <a:t>bloom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000" dirty="0" smtClean="0"/>
              <a:t>	</a:t>
            </a:r>
            <a:r>
              <a:rPr lang="en-US" sz="3200" dirty="0" smtClean="0"/>
              <a:t>a </a:t>
            </a:r>
            <a:r>
              <a:rPr lang="en-US" sz="3200" i="1" dirty="0" smtClean="0"/>
              <a:t>CALM</a:t>
            </a:r>
            <a:r>
              <a:rPr lang="en-US" sz="3200" dirty="0" smtClean="0"/>
              <a:t> and collected approach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7543800" cy="106680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peter </a:t>
            </a:r>
            <a:r>
              <a:rPr lang="en-US" dirty="0" err="1" smtClean="0">
                <a:solidFill>
                  <a:schemeClr val="tx1"/>
                </a:solidFill>
              </a:rPr>
              <a:t>alvaro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neil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conway</a:t>
            </a:r>
            <a:r>
              <a:rPr lang="en-US" dirty="0" smtClean="0">
                <a:solidFill>
                  <a:schemeClr val="tx1"/>
                </a:solidFill>
              </a:rPr>
              <a:t>, joseph m. </a:t>
            </a:r>
            <a:r>
              <a:rPr lang="en-US" dirty="0" err="1" smtClean="0">
                <a:solidFill>
                  <a:schemeClr val="tx1"/>
                </a:solidFill>
              </a:rPr>
              <a:t>hellerstein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william</a:t>
            </a:r>
            <a:r>
              <a:rPr lang="en-US" dirty="0" smtClean="0">
                <a:solidFill>
                  <a:schemeClr val="tx1"/>
                </a:solidFill>
              </a:rPr>
              <a:t> r. </a:t>
            </a:r>
            <a:r>
              <a:rPr lang="en-US" dirty="0" err="1" smtClean="0">
                <a:solidFill>
                  <a:schemeClr val="tx1"/>
                </a:solidFill>
              </a:rPr>
              <a:t>marczak</a:t>
            </a:r>
            <a:endParaRPr lang="en-US" dirty="0" smtClean="0">
              <a:solidFill>
                <a:schemeClr val="tx1"/>
              </a:solidFill>
            </a:endParaRPr>
          </a:p>
          <a:p>
            <a:pPr algn="r"/>
            <a:r>
              <a:rPr lang="en-US" dirty="0" err="1" smtClean="0">
                <a:solidFill>
                  <a:schemeClr val="tx1"/>
                </a:solidFill>
              </a:rPr>
              <a:t>uc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berkeley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04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67"/>
    </mc:Choice>
    <mc:Fallback>
      <p:transition xmlns:p14="http://schemas.microsoft.com/office/powerpoint/2010/main" spd="slow" advTm="656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aside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double-blind review</a:t>
            </a:r>
          </a:p>
          <a:p>
            <a:endParaRPr lang="en-US" dirty="0"/>
          </a:p>
          <a:p>
            <a:r>
              <a:rPr lang="en-US" dirty="0" smtClean="0"/>
              <a:t>pocket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470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177"/>
    </mc:Choice>
    <mc:Fallback>
      <p:transition xmlns:p14="http://schemas.microsoft.com/office/powerpoint/2010/main" spd="slow" advTm="8817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counting requires waiting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454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389"/>
    </mc:Choice>
    <mc:Fallback>
      <p:transition xmlns:p14="http://schemas.microsoft.com/office/powerpoint/2010/main" spd="slow" advTm="5038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counting requires waiting</a:t>
            </a:r>
          </a:p>
          <a:p>
            <a:endParaRPr lang="en-US" dirty="0"/>
          </a:p>
          <a:p>
            <a:r>
              <a:rPr lang="en-US" dirty="0" smtClean="0"/>
              <a:t>waiting requires counting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21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837"/>
    </mc:Choice>
    <mc:Fallback>
      <p:transition xmlns:p14="http://schemas.microsoft.com/office/powerpoint/2010/main" spd="slow" advTm="2083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CALM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CALM: consistency and logical monotonicity</a:t>
            </a:r>
          </a:p>
          <a:p>
            <a:pPr lvl="1"/>
            <a:r>
              <a:rPr lang="en-US" dirty="0" smtClean="0"/>
              <a:t>monotonic </a:t>
            </a:r>
            <a:r>
              <a:rPr lang="en-US" dirty="0" smtClean="0"/>
              <a:t>code ⇒ </a:t>
            </a:r>
            <a:r>
              <a:rPr lang="en-US" dirty="0" smtClean="0"/>
              <a:t>eventually consistent</a:t>
            </a:r>
          </a:p>
          <a:p>
            <a:pPr lvl="1"/>
            <a:r>
              <a:rPr lang="en-US" dirty="0" smtClean="0"/>
              <a:t>non-</a:t>
            </a:r>
            <a:r>
              <a:rPr lang="en-US" dirty="0" smtClean="0"/>
              <a:t>monotonic  </a:t>
            </a:r>
            <a:r>
              <a:rPr lang="en-US" dirty="0"/>
              <a:t>⇒ </a:t>
            </a:r>
            <a:r>
              <a:rPr lang="en-US" dirty="0" smtClean="0"/>
              <a:t>coordinate only at non-monotonic </a:t>
            </a:r>
            <a:r>
              <a:rPr lang="en-US" i="1" dirty="0" smtClean="0"/>
              <a:t>points of order</a:t>
            </a:r>
          </a:p>
          <a:p>
            <a:pPr marL="777240" lvl="2" indent="0">
              <a:buNone/>
            </a:pPr>
            <a:endParaRPr lang="en-US" dirty="0" smtClean="0"/>
          </a:p>
          <a:p>
            <a:pPr marL="777240" lvl="2" indent="0">
              <a:buNone/>
            </a:pPr>
            <a:endParaRPr lang="en-US" dirty="0" smtClean="0"/>
          </a:p>
          <a:p>
            <a:r>
              <a:rPr lang="en-US" dirty="0" smtClean="0"/>
              <a:t>conjectures at pods 2010</a:t>
            </a:r>
          </a:p>
          <a:p>
            <a:pPr lvl="1"/>
            <a:r>
              <a:rPr lang="en-US" dirty="0" smtClean="0"/>
              <a:t>(web-search for “</a:t>
            </a:r>
            <a:r>
              <a:rPr lang="en-US" i="1" dirty="0" smtClean="0"/>
              <a:t>the declarative imperative”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results submitted </a:t>
            </a:r>
            <a:r>
              <a:rPr lang="en-US" dirty="0"/>
              <a:t>to pods 2011</a:t>
            </a:r>
          </a:p>
          <a:p>
            <a:pPr lvl="1"/>
            <a:r>
              <a:rPr lang="en-US" dirty="0" err="1" smtClean="0"/>
              <a:t>Marczak</a:t>
            </a:r>
            <a:r>
              <a:rPr lang="en-US" dirty="0" smtClean="0"/>
              <a:t>, Alvaro, Hellerstein, Conway</a:t>
            </a:r>
          </a:p>
          <a:p>
            <a:pPr lvl="1"/>
            <a:r>
              <a:rPr lang="en-US" dirty="0" err="1" smtClean="0"/>
              <a:t>Ameloot</a:t>
            </a:r>
            <a:r>
              <a:rPr lang="en-US" dirty="0" smtClean="0"/>
              <a:t>, </a:t>
            </a:r>
            <a:r>
              <a:rPr lang="en-US" dirty="0" err="1" smtClean="0"/>
              <a:t>Neven</a:t>
            </a:r>
            <a:r>
              <a:rPr lang="en-US" dirty="0" smtClean="0"/>
              <a:t>, Van den </a:t>
            </a:r>
            <a:r>
              <a:rPr lang="en-US" dirty="0" err="1" smtClean="0"/>
              <a:t>Bussche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8251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973"/>
    </mc:Choice>
    <mc:Fallback>
      <p:transition xmlns:p14="http://schemas.microsoft.com/office/powerpoint/2010/main" spd="slow" advTm="7997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compiler can identify non-monotonic “points of order”</a:t>
            </a:r>
          </a:p>
          <a:p>
            <a:pPr lvl="1"/>
            <a:r>
              <a:rPr lang="en-US" dirty="0" smtClean="0"/>
              <a:t>inject coordination code</a:t>
            </a:r>
          </a:p>
          <a:p>
            <a:pPr lvl="1"/>
            <a:r>
              <a:rPr lang="en-US" dirty="0" smtClean="0"/>
              <a:t>or mark uncoordinated results as “tainted”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compiler can help programmer think about coordination costs</a:t>
            </a:r>
          </a:p>
          <a:p>
            <a:endParaRPr lang="en-US" dirty="0"/>
          </a:p>
          <a:p>
            <a:r>
              <a:rPr lang="en-US" dirty="0" smtClean="0"/>
              <a:t>easy to do this with </a:t>
            </a:r>
            <a:r>
              <a:rPr lang="en-US" dirty="0" smtClean="0"/>
              <a:t>the right language…</a:t>
            </a:r>
          </a:p>
        </p:txBody>
      </p:sp>
    </p:spTree>
    <p:extLst>
      <p:ext uri="{BB962C8B-B14F-4D97-AF65-F5344CB8AC3E}">
        <p14:creationId xmlns:p14="http://schemas.microsoft.com/office/powerpoint/2010/main" val="2296199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573"/>
    </mc:Choice>
    <mc:Fallback>
      <p:transition xmlns:p14="http://schemas.microsoft.com/office/powerpoint/2010/main" spd="slow" advTm="8057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motivation:		language-level consistency</a:t>
            </a:r>
          </a:p>
          <a:p>
            <a:r>
              <a:rPr lang="en-US" dirty="0">
                <a:solidFill>
                  <a:schemeClr val="tx2"/>
                </a:solidFill>
              </a:rPr>
              <a:t>foundation: 		CALM theorem</a:t>
            </a:r>
          </a:p>
          <a:p>
            <a:r>
              <a:rPr lang="en-US" dirty="0"/>
              <a:t>implementation: 	bloom prototype</a:t>
            </a:r>
          </a:p>
          <a:p>
            <a:r>
              <a:rPr lang="en-US" dirty="0" smtClean="0">
                <a:solidFill>
                  <a:srgbClr val="675E47"/>
                </a:solidFill>
              </a:rPr>
              <a:t>discussion</a:t>
            </a:r>
            <a:r>
              <a:rPr lang="en-US" dirty="0">
                <a:solidFill>
                  <a:srgbClr val="675E47"/>
                </a:solidFill>
              </a:rPr>
              <a:t>: 		</a:t>
            </a:r>
            <a:r>
              <a:rPr lang="en-US" dirty="0" smtClean="0">
                <a:solidFill>
                  <a:srgbClr val="675E47"/>
                </a:solidFill>
              </a:rPr>
              <a:t>tolerating inconsistency taint</a:t>
            </a:r>
            <a:endParaRPr lang="en-US" dirty="0">
              <a:solidFill>
                <a:srgbClr val="675E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23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10"/>
    </mc:Choice>
    <mc:Fallback>
      <p:transition xmlns:p14="http://schemas.microsoft.com/office/powerpoint/2010/main" spd="slow" advTm="671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 smtClean="0"/>
              <a:t>bloom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03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90"/>
    </mc:Choice>
    <mc:Fallback>
      <p:transition xmlns:p14="http://schemas.microsoft.com/office/powerpoint/2010/main" spd="slow" advTm="169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disorderly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 distributed programming hard?</a:t>
            </a:r>
            <a:br>
              <a:rPr lang="en-US" dirty="0" smtClean="0"/>
            </a:br>
            <a:r>
              <a:rPr lang="en-US" dirty="0" smtClean="0"/>
              <a:t>the von </a:t>
            </a:r>
            <a:r>
              <a:rPr lang="en-US" dirty="0" err="1" smtClean="0"/>
              <a:t>neumann</a:t>
            </a:r>
            <a:r>
              <a:rPr lang="en-US" dirty="0" smtClean="0"/>
              <a:t> legacy: obsession with order</a:t>
            </a:r>
          </a:p>
          <a:p>
            <a:pPr lvl="1"/>
            <a:r>
              <a:rPr lang="en-US" dirty="0" smtClean="0"/>
              <a:t>state: ordered array</a:t>
            </a:r>
          </a:p>
          <a:p>
            <a:pPr lvl="1"/>
            <a:r>
              <a:rPr lang="en-US" dirty="0" smtClean="0"/>
              <a:t>logic: ordered instructions, traversed by program counter</a:t>
            </a:r>
          </a:p>
          <a:p>
            <a:endParaRPr lang="en-US" dirty="0"/>
          </a:p>
          <a:p>
            <a:r>
              <a:rPr lang="en-US" dirty="0" smtClean="0"/>
              <a:t>disorderly programming</a:t>
            </a:r>
          </a:p>
          <a:p>
            <a:pPr lvl="1"/>
            <a:r>
              <a:rPr lang="en-US" dirty="0" smtClean="0"/>
              <a:t>state: unordered collections</a:t>
            </a:r>
          </a:p>
          <a:p>
            <a:pPr lvl="1"/>
            <a:r>
              <a:rPr lang="en-US" dirty="0" smtClean="0"/>
              <a:t>logic: unordered set of declarative statements</a:t>
            </a:r>
          </a:p>
        </p:txBody>
      </p:sp>
    </p:spTree>
    <p:extLst>
      <p:ext uri="{BB962C8B-B14F-4D97-AF65-F5344CB8AC3E}">
        <p14:creationId xmlns:p14="http://schemas.microsoft.com/office/powerpoint/2010/main" val="2198475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689"/>
    </mc:Choice>
    <mc:Fallback>
      <p:transition xmlns:p14="http://schemas.microsoft.com/office/powerpoint/2010/main" spd="slow" advTm="9868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tx1"/>
                </a:solidFill>
              </a:rPr>
              <a:t>bud</a:t>
            </a:r>
            <a:r>
              <a:rPr lang="en-US" dirty="0" smtClean="0"/>
              <a:t>: </a:t>
            </a:r>
            <a:r>
              <a:rPr lang="en-US" sz="4400" dirty="0" smtClean="0"/>
              <a:t>b</a:t>
            </a:r>
            <a:r>
              <a:rPr lang="en-US" dirty="0" smtClean="0"/>
              <a:t>loom </a:t>
            </a:r>
            <a:r>
              <a:rPr lang="en-US" sz="4400" dirty="0" smtClean="0"/>
              <a:t>u</a:t>
            </a:r>
            <a:r>
              <a:rPr lang="en-US" dirty="0" smtClean="0"/>
              <a:t>nder </a:t>
            </a:r>
            <a:r>
              <a:rPr lang="en-US" sz="4400" dirty="0" smtClean="0"/>
              <a:t>d</a:t>
            </a:r>
            <a:r>
              <a:rPr lang="en-US" dirty="0" smtClean="0"/>
              <a:t>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based in 5 years experience with </a:t>
            </a:r>
            <a:r>
              <a:rPr lang="en-US" dirty="0" err="1" smtClean="0"/>
              <a:t>Overlog</a:t>
            </a:r>
            <a:endParaRPr lang="en-US" dirty="0" smtClean="0"/>
          </a:p>
          <a:p>
            <a:pPr lvl="1"/>
            <a:r>
              <a:rPr lang="en-US" dirty="0" smtClean="0"/>
              <a:t>culmination: API-compliant HDFS++ implementation </a:t>
            </a:r>
            <a:r>
              <a:rPr lang="en-US" dirty="0" smtClean="0"/>
              <a:t>[Eurosys10</a:t>
            </a:r>
            <a:r>
              <a:rPr lang="en-US" dirty="0" smtClean="0"/>
              <a:t>]</a:t>
            </a:r>
          </a:p>
          <a:p>
            <a:r>
              <a:rPr lang="en-US" dirty="0" err="1" smtClean="0"/>
              <a:t>i</a:t>
            </a:r>
            <a:r>
              <a:rPr lang="en-US" dirty="0" smtClean="0"/>
              <a:t> got the itch </a:t>
            </a:r>
            <a:r>
              <a:rPr lang="en-US" dirty="0" smtClean="0"/>
              <a:t>to </a:t>
            </a:r>
            <a:r>
              <a:rPr lang="en-US" dirty="0" smtClean="0"/>
              <a:t>prototype a </a:t>
            </a:r>
            <a:r>
              <a:rPr lang="en-US" dirty="0" smtClean="0"/>
              <a:t>more usable language</a:t>
            </a:r>
            <a:endParaRPr lang="en-US" dirty="0" smtClean="0"/>
          </a:p>
          <a:p>
            <a:pPr lvl="1"/>
            <a:r>
              <a:rPr lang="en-US" dirty="0" err="1" smtClean="0"/>
              <a:t>dsl</a:t>
            </a:r>
            <a:r>
              <a:rPr lang="en-US" dirty="0" smtClean="0"/>
              <a:t> for distributed programming, </a:t>
            </a:r>
            <a:r>
              <a:rPr lang="en-US" dirty="0" smtClean="0"/>
              <a:t>embedded in ruby</a:t>
            </a:r>
          </a:p>
          <a:p>
            <a:pPr lvl="1"/>
            <a:r>
              <a:rPr lang="en-US" dirty="0" smtClean="0"/>
              <a:t>interpreter: ~2300 lines of ruby</a:t>
            </a:r>
          </a:p>
          <a:p>
            <a:r>
              <a:rPr lang="en-US" dirty="0" smtClean="0"/>
              <a:t>bloom features</a:t>
            </a:r>
            <a:endParaRPr lang="en-US" dirty="0" smtClean="0"/>
          </a:p>
          <a:p>
            <a:pPr lvl="1"/>
            <a:r>
              <a:rPr lang="en-US" dirty="0" smtClean="0"/>
              <a:t>fully declarative semantics (based on </a:t>
            </a:r>
            <a:r>
              <a:rPr lang="en-US" i="1" dirty="0" err="1" smtClean="0"/>
              <a:t>dedalus</a:t>
            </a:r>
            <a:r>
              <a:rPr lang="en-US" dirty="0" smtClean="0"/>
              <a:t> temporal logic)</a:t>
            </a:r>
          </a:p>
          <a:p>
            <a:pPr lvl="1"/>
            <a:r>
              <a:rPr lang="en-US" dirty="0" smtClean="0"/>
              <a:t>disorderly programming with pragmatics </a:t>
            </a:r>
            <a:r>
              <a:rPr lang="en-US" dirty="0" smtClean="0"/>
              <a:t>of modern language (ruby)</a:t>
            </a:r>
          </a:p>
          <a:p>
            <a:pPr lvl="1"/>
            <a:r>
              <a:rPr lang="en-US" dirty="0" smtClean="0"/>
              <a:t>domain</a:t>
            </a:r>
            <a:r>
              <a:rPr lang="en-US" dirty="0" smtClean="0"/>
              <a:t>-specific </a:t>
            </a:r>
            <a:r>
              <a:rPr lang="en-US" dirty="0" smtClean="0"/>
              <a:t>code analysis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6893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714"/>
    </mc:Choice>
    <mc:Fallback>
      <p:transition xmlns:p14="http://schemas.microsoft.com/office/powerpoint/2010/main" spd="slow" advTm="13071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operational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really a metaphor </a:t>
            </a:r>
            <a:r>
              <a:rPr lang="en-US" dirty="0" smtClean="0"/>
              <a:t>for </a:t>
            </a:r>
            <a:r>
              <a:rPr lang="en-US" dirty="0" err="1" smtClean="0"/>
              <a:t>dedalus</a:t>
            </a:r>
            <a:r>
              <a:rPr lang="en-US" dirty="0" smtClean="0"/>
              <a:t> logic</a:t>
            </a:r>
            <a:endParaRPr lang="en-US" dirty="0"/>
          </a:p>
          <a:p>
            <a:r>
              <a:rPr lang="en-US" dirty="0" smtClean="0"/>
              <a:t>each node runs independently</a:t>
            </a:r>
          </a:p>
          <a:p>
            <a:pPr lvl="1"/>
            <a:r>
              <a:rPr lang="en-US" dirty="0" smtClean="0"/>
              <a:t>local clock, local data, local execution</a:t>
            </a:r>
          </a:p>
          <a:p>
            <a:r>
              <a:rPr lang="en-US" dirty="0" err="1" smtClean="0"/>
              <a:t>timestepped</a:t>
            </a:r>
            <a:r>
              <a:rPr lang="en-US" dirty="0" smtClean="0"/>
              <a:t> execution loop at each node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3905268"/>
            <a:ext cx="7226300" cy="268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506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4222"/>
    </mc:Choice>
    <mc:Fallback>
      <p:transition xmlns:p14="http://schemas.microsoft.com/office/powerpoint/2010/main" spd="slow" advTm="13422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state of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distributed programming increasingly common</a:t>
            </a:r>
          </a:p>
          <a:p>
            <a:r>
              <a:rPr lang="en-US" dirty="0" smtClean="0"/>
              <a:t>hard</a:t>
            </a:r>
            <a:r>
              <a:rPr lang="en-US" baseline="30000" dirty="0" smtClean="0"/>
              <a:t>2</a:t>
            </a:r>
            <a:endParaRPr lang="en-US" baseline="30000" dirty="0" smtClean="0"/>
          </a:p>
          <a:p>
            <a:pPr lvl="1"/>
            <a:r>
              <a:rPr lang="en-US" dirty="0" smtClean="0"/>
              <a:t>(parallelism + asynchrony + failure</a:t>
            </a:r>
            <a:r>
              <a:rPr lang="en-US" dirty="0"/>
              <a:t>)</a:t>
            </a:r>
            <a:r>
              <a:rPr lang="en-US" dirty="0" smtClean="0"/>
              <a:t> × (software engineering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1002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428"/>
    </mc:Choice>
    <mc:Fallback>
      <p:transition xmlns:p14="http://schemas.microsoft.com/office/powerpoint/2010/main" spd="slow" advTm="4642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statements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68401" y="2523066"/>
            <a:ext cx="1678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&lt;</a:t>
            </a:r>
            <a:r>
              <a:rPr lang="en-US" sz="2400" i="1" dirty="0" smtClean="0"/>
              <a:t>collection</a:t>
            </a:r>
            <a:r>
              <a:rPr lang="en-US" i="1" dirty="0" smtClean="0"/>
              <a:t>&gt;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3670864" y="2523066"/>
            <a:ext cx="2058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&lt;</a:t>
            </a:r>
            <a:r>
              <a:rPr lang="en-US" sz="2400" i="1" dirty="0" smtClean="0"/>
              <a:t>accumulator</a:t>
            </a:r>
            <a:r>
              <a:rPr lang="en-US" i="1" dirty="0" smtClean="0"/>
              <a:t>&gt;</a:t>
            </a:r>
            <a:endParaRPr lang="en-US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6057900" y="2523066"/>
            <a:ext cx="3065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&lt;</a:t>
            </a:r>
            <a:r>
              <a:rPr lang="en-US" sz="2400" i="1" dirty="0" smtClean="0"/>
              <a:t>collection expression</a:t>
            </a:r>
            <a:r>
              <a:rPr lang="en-US" i="1" dirty="0" smtClean="0"/>
              <a:t>&gt;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16772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753"/>
    </mc:Choice>
    <mc:Fallback>
      <p:transition xmlns:p14="http://schemas.microsoft.com/office/powerpoint/2010/main" spd="slow" advTm="2575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statements</a:t>
            </a:r>
            <a:endParaRPr lang="en-US" dirty="0"/>
          </a:p>
        </p:txBody>
      </p:sp>
      <p:graphicFrame>
        <p:nvGraphicFramePr>
          <p:cNvPr id="11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460012"/>
              </p:ext>
            </p:extLst>
          </p:nvPr>
        </p:nvGraphicFramePr>
        <p:xfrm>
          <a:off x="3771222" y="3815294"/>
          <a:ext cx="1876424" cy="2077508"/>
        </p:xfrm>
        <a:graphic>
          <a:graphicData uri="http://schemas.openxmlformats.org/drawingml/2006/table">
            <a:tbl>
              <a:tblPr/>
              <a:tblGrid>
                <a:gridCol w="788245"/>
                <a:gridCol w="1088179"/>
              </a:tblGrid>
              <a:tr h="51937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E1610"/>
                          </a:solidFill>
                          <a:effectLst/>
                          <a:latin typeface="Monaco" charset="0"/>
                          <a:ea typeface="ヒラギノ角ゴ ProN W3" charset="0"/>
                          <a:cs typeface="Monaco" charset="0"/>
                          <a:sym typeface="Monaco" charset="0"/>
                        </a:rPr>
                        <a:t>&lt;=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now</a:t>
                      </a:r>
                    </a:p>
                  </a:txBody>
                  <a:tcPr marL="50800" marR="50800" marT="50800" marB="50800" anchor="ctr" horzOverflow="overflow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37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E1610"/>
                          </a:solidFill>
                          <a:effectLst/>
                          <a:latin typeface="Monaco" charset="0"/>
                          <a:ea typeface="ヒラギノ角ゴ ProN W3" charset="0"/>
                          <a:cs typeface="Monaco" charset="0"/>
                          <a:sym typeface="Monaco" charset="0"/>
                        </a:rPr>
                        <a:t>&lt;+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next</a:t>
                      </a:r>
                    </a:p>
                  </a:txBody>
                  <a:tcPr marL="50800" marR="50800" marT="50800" marB="50800" anchor="ctr" horzOverflow="overflow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37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E1610"/>
                          </a:solidFill>
                          <a:effectLst/>
                          <a:latin typeface="Monaco" charset="0"/>
                          <a:ea typeface="ヒラギノ角ゴ ProN W3" charset="0"/>
                          <a:cs typeface="Monaco" charset="0"/>
                          <a:sym typeface="Monaco" charset="0"/>
                        </a:rPr>
                        <a:t>&lt;-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del_next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37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E1610"/>
                          </a:solidFill>
                          <a:effectLst/>
                          <a:latin typeface="Monaco" charset="0"/>
                          <a:ea typeface="ヒラギノ角ゴ ProN W3" charset="0"/>
                          <a:cs typeface="Monaco" charset="0"/>
                          <a:sym typeface="Monaco" charset="0"/>
                        </a:rPr>
                        <a:t>&lt;~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async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68401" y="2523066"/>
            <a:ext cx="1678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&lt;</a:t>
            </a:r>
            <a:r>
              <a:rPr lang="en-US" sz="2400" i="1" dirty="0" smtClean="0"/>
              <a:t>collection</a:t>
            </a:r>
            <a:r>
              <a:rPr lang="en-US" i="1" dirty="0" smtClean="0"/>
              <a:t>&gt;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3670864" y="2523066"/>
            <a:ext cx="2058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&lt;</a:t>
            </a:r>
            <a:r>
              <a:rPr lang="en-US" sz="2400" i="1" dirty="0" smtClean="0"/>
              <a:t>accumulator</a:t>
            </a:r>
            <a:r>
              <a:rPr lang="en-US" i="1" dirty="0" smtClean="0"/>
              <a:t>&gt;</a:t>
            </a:r>
            <a:endParaRPr lang="en-US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6057900" y="2523066"/>
            <a:ext cx="3065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&lt;</a:t>
            </a:r>
            <a:r>
              <a:rPr lang="en-US" sz="2400" i="1" dirty="0" smtClean="0"/>
              <a:t>collection expression</a:t>
            </a:r>
            <a:r>
              <a:rPr lang="en-US" i="1" dirty="0" smtClean="0"/>
              <a:t>&gt;</a:t>
            </a:r>
            <a:endParaRPr lang="en-US" i="1" dirty="0"/>
          </a:p>
        </p:txBody>
      </p:sp>
      <p:sp>
        <p:nvSpPr>
          <p:cNvPr id="53" name="Isosceles Triangle 52"/>
          <p:cNvSpPr/>
          <p:nvPr/>
        </p:nvSpPr>
        <p:spPr>
          <a:xfrm>
            <a:off x="3771222" y="2984731"/>
            <a:ext cx="1876424" cy="830563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43144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978"/>
    </mc:Choice>
    <mc:Fallback>
      <p:transition xmlns:p14="http://schemas.microsoft.com/office/powerpoint/2010/main" spd="slow" advTm="8797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statements</a:t>
            </a:r>
            <a:endParaRPr lang="en-US" dirty="0"/>
          </a:p>
        </p:txBody>
      </p:sp>
      <p:graphicFrame>
        <p:nvGraphicFramePr>
          <p:cNvPr id="10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79933"/>
              </p:ext>
            </p:extLst>
          </p:nvPr>
        </p:nvGraphicFramePr>
        <p:xfrm>
          <a:off x="151853" y="3815294"/>
          <a:ext cx="3353351" cy="2754840"/>
        </p:xfrm>
        <a:graphic>
          <a:graphicData uri="http://schemas.openxmlformats.org/drawingml/2006/table">
            <a:tbl>
              <a:tblPr/>
              <a:tblGrid>
                <a:gridCol w="1894932"/>
                <a:gridCol w="1458419"/>
              </a:tblGrid>
              <a:tr h="55096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persistent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1610"/>
                          </a:solidFill>
                          <a:effectLst/>
                          <a:latin typeface="Monaco" charset="0"/>
                          <a:ea typeface="ヒラギノ角ゴ ProN W3" charset="0"/>
                          <a:cs typeface="Monaco" charset="0"/>
                          <a:sym typeface="Monaco" charset="0"/>
                        </a:rPr>
                        <a:t>table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E1610"/>
                        </a:solidFill>
                        <a:effectLst/>
                        <a:latin typeface="Monaco" charset="0"/>
                        <a:ea typeface="ヒラギノ角ゴ ProN W3" charset="0"/>
                        <a:cs typeface="Monaco" charset="0"/>
                        <a:sym typeface="Monaco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96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transient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E1610"/>
                          </a:solidFill>
                          <a:effectLst/>
                          <a:latin typeface="Monaco" charset="0"/>
                          <a:ea typeface="ヒラギノ角ゴ ProN W3" charset="0"/>
                          <a:cs typeface="Monaco" charset="0"/>
                          <a:sym typeface="Monaco" charset="0"/>
                        </a:rPr>
                        <a:t>scratch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96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 networked transient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E1610"/>
                          </a:solidFill>
                          <a:effectLst/>
                          <a:latin typeface="Monaco" charset="0"/>
                          <a:ea typeface="ヒラギノ角ゴ ProN W3" charset="0"/>
                          <a:cs typeface="Monaco" charset="0"/>
                          <a:sym typeface="Monaco" charset="0"/>
                        </a:rPr>
                        <a:t>channel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96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scheduled transient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E1610"/>
                          </a:solidFill>
                          <a:effectLst/>
                          <a:latin typeface="Monaco" charset="0"/>
                          <a:ea typeface="ヒラギノ角ゴ ProN W3" charset="0"/>
                          <a:cs typeface="Monaco" charset="0"/>
                          <a:sym typeface="Monaco" charset="0"/>
                        </a:rPr>
                        <a:t>periodic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96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transient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1610"/>
                          </a:solidFill>
                          <a:effectLst/>
                          <a:latin typeface="Monaco" charset="0"/>
                          <a:ea typeface="ヒラギノ角ゴ ProN W3" charset="0"/>
                          <a:cs typeface="Monaco" charset="0"/>
                          <a:sym typeface="Monaco" charset="0"/>
                        </a:rPr>
                        <a:t>interface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E1610"/>
                        </a:solidFill>
                        <a:effectLst/>
                        <a:latin typeface="Monaco" charset="0"/>
                        <a:ea typeface="ヒラギノ角ゴ ProN W3" charset="0"/>
                        <a:cs typeface="Monaco" charset="0"/>
                        <a:sym typeface="Monaco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870555"/>
              </p:ext>
            </p:extLst>
          </p:nvPr>
        </p:nvGraphicFramePr>
        <p:xfrm>
          <a:off x="3771222" y="3815294"/>
          <a:ext cx="1876424" cy="2077508"/>
        </p:xfrm>
        <a:graphic>
          <a:graphicData uri="http://schemas.openxmlformats.org/drawingml/2006/table">
            <a:tbl>
              <a:tblPr/>
              <a:tblGrid>
                <a:gridCol w="788245"/>
                <a:gridCol w="1088179"/>
              </a:tblGrid>
              <a:tr h="51937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E1610"/>
                          </a:solidFill>
                          <a:effectLst/>
                          <a:latin typeface="Monaco" charset="0"/>
                          <a:ea typeface="ヒラギノ角ゴ ProN W3" charset="0"/>
                          <a:cs typeface="Monaco" charset="0"/>
                          <a:sym typeface="Monaco" charset="0"/>
                        </a:rPr>
                        <a:t>&lt;=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now</a:t>
                      </a:r>
                    </a:p>
                  </a:txBody>
                  <a:tcPr marL="50800" marR="50800" marT="50800" marB="50800" anchor="ctr" horzOverflow="overflow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37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E1610"/>
                          </a:solidFill>
                          <a:effectLst/>
                          <a:latin typeface="Monaco" charset="0"/>
                          <a:ea typeface="ヒラギノ角ゴ ProN W3" charset="0"/>
                          <a:cs typeface="Monaco" charset="0"/>
                          <a:sym typeface="Monaco" charset="0"/>
                        </a:rPr>
                        <a:t>&lt;+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next</a:t>
                      </a:r>
                    </a:p>
                  </a:txBody>
                  <a:tcPr marL="50800" marR="50800" marT="50800" marB="50800" anchor="ctr" horzOverflow="overflow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37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E1610"/>
                          </a:solidFill>
                          <a:effectLst/>
                          <a:latin typeface="Monaco" charset="0"/>
                          <a:ea typeface="ヒラギノ角ゴ ProN W3" charset="0"/>
                          <a:cs typeface="Monaco" charset="0"/>
                          <a:sym typeface="Monaco" charset="0"/>
                        </a:rPr>
                        <a:t>&lt;-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del_next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37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E1610"/>
                          </a:solidFill>
                          <a:effectLst/>
                          <a:latin typeface="Monaco" charset="0"/>
                          <a:ea typeface="ヒラギノ角ゴ ProN W3" charset="0"/>
                          <a:cs typeface="Monaco" charset="0"/>
                          <a:sym typeface="Monaco" charset="0"/>
                        </a:rPr>
                        <a:t>&lt;~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async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68401" y="2523066"/>
            <a:ext cx="1678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&lt;</a:t>
            </a:r>
            <a:r>
              <a:rPr lang="en-US" sz="2400" i="1" dirty="0" smtClean="0"/>
              <a:t>collection</a:t>
            </a:r>
            <a:r>
              <a:rPr lang="en-US" i="1" dirty="0" smtClean="0"/>
              <a:t>&gt;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3670864" y="2523066"/>
            <a:ext cx="2058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&lt;</a:t>
            </a:r>
            <a:r>
              <a:rPr lang="en-US" sz="2400" i="1" dirty="0" smtClean="0"/>
              <a:t>accumulator</a:t>
            </a:r>
            <a:r>
              <a:rPr lang="en-US" i="1" dirty="0" smtClean="0"/>
              <a:t>&gt;</a:t>
            </a:r>
            <a:endParaRPr lang="en-US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6057900" y="2523066"/>
            <a:ext cx="3065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&lt;</a:t>
            </a:r>
            <a:r>
              <a:rPr lang="en-US" sz="2400" i="1" dirty="0" smtClean="0"/>
              <a:t>collection expression</a:t>
            </a:r>
            <a:r>
              <a:rPr lang="en-US" i="1" dirty="0" smtClean="0"/>
              <a:t>&gt;</a:t>
            </a:r>
            <a:endParaRPr lang="en-US" i="1" dirty="0"/>
          </a:p>
        </p:txBody>
      </p:sp>
      <p:sp>
        <p:nvSpPr>
          <p:cNvPr id="51" name="Isosceles Triangle 50"/>
          <p:cNvSpPr/>
          <p:nvPr/>
        </p:nvSpPr>
        <p:spPr>
          <a:xfrm>
            <a:off x="151853" y="2984731"/>
            <a:ext cx="3353351" cy="830563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3" name="Isosceles Triangle 52"/>
          <p:cNvSpPr/>
          <p:nvPr/>
        </p:nvSpPr>
        <p:spPr>
          <a:xfrm>
            <a:off x="3771222" y="2984731"/>
            <a:ext cx="1876424" cy="830563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246760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4339"/>
    </mc:Choice>
    <mc:Fallback>
      <p:transition xmlns:p14="http://schemas.microsoft.com/office/powerpoint/2010/main" spd="slow" advTm="12433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statements</a:t>
            </a:r>
            <a:endParaRPr lang="en-US" dirty="0"/>
          </a:p>
        </p:txBody>
      </p:sp>
      <p:graphicFrame>
        <p:nvGraphicFramePr>
          <p:cNvPr id="10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79933"/>
              </p:ext>
            </p:extLst>
          </p:nvPr>
        </p:nvGraphicFramePr>
        <p:xfrm>
          <a:off x="151853" y="3815294"/>
          <a:ext cx="3353351" cy="2754840"/>
        </p:xfrm>
        <a:graphic>
          <a:graphicData uri="http://schemas.openxmlformats.org/drawingml/2006/table">
            <a:tbl>
              <a:tblPr/>
              <a:tblGrid>
                <a:gridCol w="1894932"/>
                <a:gridCol w="1458419"/>
              </a:tblGrid>
              <a:tr h="55096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persistent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1610"/>
                          </a:solidFill>
                          <a:effectLst/>
                          <a:latin typeface="Monaco" charset="0"/>
                          <a:ea typeface="ヒラギノ角ゴ ProN W3" charset="0"/>
                          <a:cs typeface="Monaco" charset="0"/>
                          <a:sym typeface="Monaco" charset="0"/>
                        </a:rPr>
                        <a:t>table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E1610"/>
                        </a:solidFill>
                        <a:effectLst/>
                        <a:latin typeface="Monaco" charset="0"/>
                        <a:ea typeface="ヒラギノ角ゴ ProN W3" charset="0"/>
                        <a:cs typeface="Monaco" charset="0"/>
                        <a:sym typeface="Monaco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96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transient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E1610"/>
                          </a:solidFill>
                          <a:effectLst/>
                          <a:latin typeface="Monaco" charset="0"/>
                          <a:ea typeface="ヒラギノ角ゴ ProN W3" charset="0"/>
                          <a:cs typeface="Monaco" charset="0"/>
                          <a:sym typeface="Monaco" charset="0"/>
                        </a:rPr>
                        <a:t>scratch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96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 networked transient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E1610"/>
                          </a:solidFill>
                          <a:effectLst/>
                          <a:latin typeface="Monaco" charset="0"/>
                          <a:ea typeface="ヒラギノ角ゴ ProN W3" charset="0"/>
                          <a:cs typeface="Monaco" charset="0"/>
                          <a:sym typeface="Monaco" charset="0"/>
                        </a:rPr>
                        <a:t>channel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96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scheduled transient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E1610"/>
                          </a:solidFill>
                          <a:effectLst/>
                          <a:latin typeface="Monaco" charset="0"/>
                          <a:ea typeface="ヒラギノ角ゴ ProN W3" charset="0"/>
                          <a:cs typeface="Monaco" charset="0"/>
                          <a:sym typeface="Monaco" charset="0"/>
                        </a:rPr>
                        <a:t>periodic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96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transient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1610"/>
                          </a:solidFill>
                          <a:effectLst/>
                          <a:latin typeface="Monaco" charset="0"/>
                          <a:ea typeface="ヒラギノ角ゴ ProN W3" charset="0"/>
                          <a:cs typeface="Monaco" charset="0"/>
                          <a:sym typeface="Monaco" charset="0"/>
                        </a:rPr>
                        <a:t>interface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E1610"/>
                        </a:solidFill>
                        <a:effectLst/>
                        <a:latin typeface="Monaco" charset="0"/>
                        <a:ea typeface="ヒラギノ角ゴ ProN W3" charset="0"/>
                        <a:cs typeface="Monaco" charset="0"/>
                        <a:sym typeface="Monaco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870555"/>
              </p:ext>
            </p:extLst>
          </p:nvPr>
        </p:nvGraphicFramePr>
        <p:xfrm>
          <a:off x="3771222" y="3815294"/>
          <a:ext cx="1876424" cy="2077508"/>
        </p:xfrm>
        <a:graphic>
          <a:graphicData uri="http://schemas.openxmlformats.org/drawingml/2006/table">
            <a:tbl>
              <a:tblPr/>
              <a:tblGrid>
                <a:gridCol w="788245"/>
                <a:gridCol w="1088179"/>
              </a:tblGrid>
              <a:tr h="51937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E1610"/>
                          </a:solidFill>
                          <a:effectLst/>
                          <a:latin typeface="Monaco" charset="0"/>
                          <a:ea typeface="ヒラギノ角ゴ ProN W3" charset="0"/>
                          <a:cs typeface="Monaco" charset="0"/>
                          <a:sym typeface="Monaco" charset="0"/>
                        </a:rPr>
                        <a:t>&lt;=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now</a:t>
                      </a:r>
                    </a:p>
                  </a:txBody>
                  <a:tcPr marL="50800" marR="50800" marT="50800" marB="50800" anchor="ctr" horzOverflow="overflow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37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E1610"/>
                          </a:solidFill>
                          <a:effectLst/>
                          <a:latin typeface="Monaco" charset="0"/>
                          <a:ea typeface="ヒラギノ角ゴ ProN W3" charset="0"/>
                          <a:cs typeface="Monaco" charset="0"/>
                          <a:sym typeface="Monaco" charset="0"/>
                        </a:rPr>
                        <a:t>&lt;+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next</a:t>
                      </a:r>
                    </a:p>
                  </a:txBody>
                  <a:tcPr marL="50800" marR="50800" marT="50800" marB="50800" anchor="ctr" horzOverflow="overflow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37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E1610"/>
                          </a:solidFill>
                          <a:effectLst/>
                          <a:latin typeface="Monaco" charset="0"/>
                          <a:ea typeface="ヒラギノ角ゴ ProN W3" charset="0"/>
                          <a:cs typeface="Monaco" charset="0"/>
                          <a:sym typeface="Monaco" charset="0"/>
                        </a:rPr>
                        <a:t>&lt;-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del_next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37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E1610"/>
                          </a:solidFill>
                          <a:effectLst/>
                          <a:latin typeface="Monaco" charset="0"/>
                          <a:ea typeface="ヒラギノ角ゴ ProN W3" charset="0"/>
                          <a:cs typeface="Monaco" charset="0"/>
                          <a:sym typeface="Monaco" charset="0"/>
                        </a:rPr>
                        <a:t>&lt;~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async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Group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615780"/>
              </p:ext>
            </p:extLst>
          </p:nvPr>
        </p:nvGraphicFramePr>
        <p:xfrm>
          <a:off x="6057900" y="3815294"/>
          <a:ext cx="2950633" cy="2551637"/>
        </p:xfrm>
        <a:graphic>
          <a:graphicData uri="http://schemas.openxmlformats.org/drawingml/2006/table">
            <a:tbl>
              <a:tblPr/>
              <a:tblGrid>
                <a:gridCol w="2950633"/>
              </a:tblGrid>
              <a:tr h="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E1610"/>
                          </a:solidFill>
                          <a:effectLst/>
                          <a:latin typeface="Monaco"/>
                          <a:ea typeface="ヒラギノ角ゴ ProN W3" charset="0"/>
                          <a:cs typeface="Monaco"/>
                          <a:sym typeface="Gill Sans" charset="0"/>
                        </a:rPr>
                        <a:t>&lt;collection&gt;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1610"/>
                          </a:solidFill>
                          <a:effectLst/>
                          <a:latin typeface="Monaco" charset="0"/>
                          <a:ea typeface="ヒラギノ角ゴ ProN W3" charset="0"/>
                          <a:cs typeface="Monaco" charset="0"/>
                          <a:sym typeface="Monaco" charset="0"/>
                        </a:rPr>
                        <a:t>map,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E1610"/>
                          </a:solidFill>
                          <a:effectLst/>
                          <a:latin typeface="Monaco" charset="0"/>
                          <a:ea typeface="ヒラギノ角ゴ ProN W3" charset="0"/>
                          <a:cs typeface="Monaco" charset="0"/>
                          <a:sym typeface="Monaco" charset="0"/>
                        </a:rPr>
                        <a:t>flat_map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E1610"/>
                        </a:solidFill>
                        <a:effectLst/>
                        <a:latin typeface="Monaco" charset="0"/>
                        <a:ea typeface="ヒラギノ角ゴ ProN W3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312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E1610"/>
                          </a:solidFill>
                          <a:effectLst/>
                          <a:latin typeface="Monaco" charset="0"/>
                          <a:ea typeface="ヒラギノ角ゴ ProN W3" charset="0"/>
                          <a:cs typeface="Monaco" charset="0"/>
                          <a:sym typeface="Monaco" charset="0"/>
                        </a:rPr>
                        <a:t>reduce,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1610"/>
                          </a:solidFill>
                          <a:effectLst/>
                          <a:latin typeface="Monaco" charset="0"/>
                          <a:ea typeface="ヒラギノ角ゴ ProN W3" charset="0"/>
                          <a:cs typeface="Monaco" charset="0"/>
                          <a:sym typeface="Monaco" charset="0"/>
                        </a:rPr>
                        <a:t>group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E1610"/>
                        </a:solidFill>
                        <a:effectLst/>
                        <a:latin typeface="Monaco" charset="0"/>
                        <a:ea typeface="ヒラギノ角ゴ ProN W3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1610"/>
                          </a:solidFill>
                          <a:effectLst/>
                          <a:latin typeface="Monaco" charset="0"/>
                          <a:ea typeface="ヒラギノ角ゴ ProN W3" charset="0"/>
                          <a:cs typeface="Monaco" charset="0"/>
                          <a:sym typeface="Monaco" charset="0"/>
                        </a:rPr>
                        <a:t>join,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E1610"/>
                          </a:solidFill>
                          <a:effectLst/>
                          <a:latin typeface="Monaco" charset="0"/>
                          <a:ea typeface="ヒラギノ角ゴ ProN W3" charset="0"/>
                          <a:cs typeface="Monaco" charset="0"/>
                          <a:sym typeface="Monaco" charset="0"/>
                        </a:rPr>
                        <a:t>natjoin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1610"/>
                          </a:solidFill>
                          <a:effectLst/>
                          <a:latin typeface="Monaco" charset="0"/>
                          <a:ea typeface="ヒラギノ角ゴ ProN W3" charset="0"/>
                          <a:cs typeface="Monaco" charset="0"/>
                          <a:sym typeface="Monaco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E1610"/>
                          </a:solidFill>
                          <a:effectLst/>
                          <a:latin typeface="Monaco" charset="0"/>
                          <a:ea typeface="ヒラギノ角ゴ ProN W3" charset="0"/>
                          <a:cs typeface="Monaco" charset="0"/>
                          <a:sym typeface="Monaco" charset="0"/>
                        </a:rPr>
                        <a:t>outerjoin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E1610"/>
                        </a:solidFill>
                        <a:effectLst/>
                        <a:latin typeface="Monaco" charset="0"/>
                        <a:ea typeface="ヒラギノ角ゴ ProN W3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1610"/>
                          </a:solidFill>
                          <a:effectLst/>
                          <a:latin typeface="Monaco" charset="0"/>
                          <a:ea typeface="ヒラギノ角ゴ ProN W3" charset="0"/>
                          <a:cs typeface="Monaco" charset="0"/>
                          <a:sym typeface="Monaco" charset="0"/>
                        </a:rPr>
                        <a:t>empty? include?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E1610"/>
                        </a:solidFill>
                        <a:effectLst/>
                        <a:latin typeface="Monaco" charset="0"/>
                        <a:ea typeface="ヒラギノ角ゴ ProN W3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68401" y="2523066"/>
            <a:ext cx="1678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&lt;</a:t>
            </a:r>
            <a:r>
              <a:rPr lang="en-US" sz="2400" i="1" dirty="0" smtClean="0"/>
              <a:t>collection</a:t>
            </a:r>
            <a:r>
              <a:rPr lang="en-US" i="1" dirty="0" smtClean="0"/>
              <a:t>&gt;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3670864" y="2523066"/>
            <a:ext cx="2058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&lt;</a:t>
            </a:r>
            <a:r>
              <a:rPr lang="en-US" sz="2400" i="1" dirty="0" smtClean="0"/>
              <a:t>accumulator</a:t>
            </a:r>
            <a:r>
              <a:rPr lang="en-US" i="1" dirty="0" smtClean="0"/>
              <a:t>&gt;</a:t>
            </a:r>
            <a:endParaRPr lang="en-US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6057900" y="2523066"/>
            <a:ext cx="3065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&lt;</a:t>
            </a:r>
            <a:r>
              <a:rPr lang="en-US" sz="2400" i="1" dirty="0" smtClean="0"/>
              <a:t>collection expression</a:t>
            </a:r>
            <a:r>
              <a:rPr lang="en-US" i="1" dirty="0" smtClean="0"/>
              <a:t>&gt;</a:t>
            </a:r>
            <a:endParaRPr lang="en-US" i="1" dirty="0"/>
          </a:p>
        </p:txBody>
      </p:sp>
      <p:sp>
        <p:nvSpPr>
          <p:cNvPr id="51" name="Isosceles Triangle 50"/>
          <p:cNvSpPr/>
          <p:nvPr/>
        </p:nvSpPr>
        <p:spPr>
          <a:xfrm>
            <a:off x="151853" y="2984731"/>
            <a:ext cx="3353351" cy="830563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3" name="Isosceles Triangle 52"/>
          <p:cNvSpPr/>
          <p:nvPr/>
        </p:nvSpPr>
        <p:spPr>
          <a:xfrm>
            <a:off x="3771222" y="2984731"/>
            <a:ext cx="1876424" cy="830563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4" name="Isosceles Triangle 53"/>
          <p:cNvSpPr/>
          <p:nvPr/>
        </p:nvSpPr>
        <p:spPr>
          <a:xfrm>
            <a:off x="6057899" y="2984731"/>
            <a:ext cx="2950633" cy="830563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246760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102"/>
    </mc:Choice>
    <mc:Fallback>
      <p:transition xmlns:p14="http://schemas.microsoft.com/office/powerpoint/2010/main" spd="slow" advTm="6010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toy example:</a:t>
            </a:r>
            <a:br>
              <a:rPr lang="en-US" sz="2800" dirty="0" smtClean="0"/>
            </a:br>
            <a:r>
              <a:rPr lang="en-US" sz="2800" dirty="0" smtClean="0"/>
              <a:t>delivery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FFFF"/>
            </a:solidFill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1400" dirty="0" smtClean="0">
                <a:solidFill>
                  <a:srgbClr val="7F7F7F"/>
                </a:solidFill>
                <a:latin typeface="Monaco"/>
              </a:rPr>
              <a:t># </a:t>
            </a:r>
            <a:r>
              <a:rPr lang="en-US" sz="1400" i="1" dirty="0" smtClean="0">
                <a:solidFill>
                  <a:srgbClr val="7F7F7F"/>
                </a:solidFill>
                <a:latin typeface="Monaco"/>
              </a:rPr>
              <a:t>abstract interface</a:t>
            </a:r>
          </a:p>
          <a:p>
            <a:pPr marL="114300" indent="0">
              <a:buNone/>
            </a:pPr>
            <a:r>
              <a:rPr lang="en-US" sz="1400" dirty="0" smtClean="0">
                <a:solidFill>
                  <a:srgbClr val="0000FF"/>
                </a:solidFill>
                <a:latin typeface="Monaco"/>
              </a:rPr>
              <a:t>module</a:t>
            </a:r>
            <a:r>
              <a:rPr lang="en-US" sz="1400" dirty="0" smtClean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b="1" u="sng" dirty="0" err="1">
                <a:solidFill>
                  <a:prstClr val="black"/>
                </a:solidFill>
                <a:latin typeface="Monaco"/>
              </a:rPr>
              <a:t>DeliveryProtocol</a:t>
            </a:r>
            <a:r>
              <a:rPr lang="en-US" sz="1400" b="1" u="sng" dirty="0">
                <a:solidFill>
                  <a:prstClr val="black"/>
                </a:solidFill>
                <a:latin typeface="Monaco"/>
              </a:rPr>
              <a:t> </a:t>
            </a:r>
          </a:p>
          <a:p>
            <a:pPr marL="114300" indent="0">
              <a:buNone/>
            </a:pPr>
            <a:r>
              <a:rPr lang="da-DK" sz="1400" dirty="0">
                <a:solidFill>
                  <a:prstClr val="black"/>
                </a:solidFill>
                <a:latin typeface="Monaco"/>
              </a:rPr>
              <a:t>  </a:t>
            </a:r>
            <a:r>
              <a:rPr lang="da-DK" sz="1400" dirty="0" err="1">
                <a:solidFill>
                  <a:srgbClr val="0000FF"/>
                </a:solidFill>
                <a:latin typeface="Monaco"/>
              </a:rPr>
              <a:t>def</a:t>
            </a:r>
            <a:r>
              <a:rPr lang="da-DK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da-DK" sz="1400" dirty="0" err="1" smtClean="0">
                <a:solidFill>
                  <a:srgbClr val="F76D00"/>
                </a:solidFill>
                <a:latin typeface="Monaco"/>
              </a:rPr>
              <a:t>state</a:t>
            </a:r>
            <a:endParaRPr lang="da-DK" sz="1400" dirty="0" smtClean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da-DK" sz="1400" dirty="0" smtClean="0">
                <a:solidFill>
                  <a:prstClr val="black"/>
                </a:solidFill>
                <a:latin typeface="Monaco"/>
              </a:rPr>
              <a:t>    </a:t>
            </a:r>
            <a:r>
              <a:rPr lang="da-DK" sz="1400" dirty="0" smtClean="0">
                <a:solidFill>
                  <a:srgbClr val="0000FF"/>
                </a:solidFill>
                <a:latin typeface="Monaco"/>
              </a:rPr>
              <a:t>super</a:t>
            </a:r>
            <a:r>
              <a:rPr lang="da-DK" sz="1400" dirty="0" smtClean="0">
                <a:solidFill>
                  <a:prstClr val="black"/>
                </a:solidFill>
                <a:latin typeface="Monaco"/>
              </a:rPr>
              <a:t> </a:t>
            </a:r>
          </a:p>
          <a:p>
            <a:pPr marL="114300" indent="0">
              <a:buNone/>
            </a:pPr>
            <a:r>
              <a:rPr lang="tr-TR" sz="1400" dirty="0" smtClean="0">
                <a:solidFill>
                  <a:prstClr val="black"/>
                </a:solidFill>
                <a:latin typeface="Monaco"/>
              </a:rPr>
              <a:t>    </a:t>
            </a:r>
            <a:r>
              <a:rPr lang="tr-TR" sz="1400" dirty="0" err="1">
                <a:solidFill>
                  <a:srgbClr val="0000FF"/>
                </a:solidFill>
                <a:latin typeface="Monaco"/>
              </a:rPr>
              <a:t>interface</a:t>
            </a:r>
            <a:r>
              <a:rPr lang="tr-TR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tr-TR" sz="1400" dirty="0" err="1">
                <a:solidFill>
                  <a:srgbClr val="0000FF"/>
                </a:solidFill>
                <a:latin typeface="Monaco"/>
              </a:rPr>
              <a:t>input</a:t>
            </a:r>
            <a:r>
              <a:rPr lang="tr-TR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tr-TR" sz="1400" dirty="0">
                <a:solidFill>
                  <a:srgbClr val="5569D0"/>
                </a:solidFill>
                <a:latin typeface="Monaco"/>
              </a:rPr>
              <a:t>:</a:t>
            </a:r>
            <a:r>
              <a:rPr lang="tr-TR" sz="1400" dirty="0" err="1">
                <a:solidFill>
                  <a:srgbClr val="5569D0"/>
                </a:solidFill>
                <a:latin typeface="Monaco"/>
              </a:rPr>
              <a:t>pipe_in</a:t>
            </a:r>
            <a:r>
              <a:rPr lang="tr-TR" sz="1400" dirty="0">
                <a:solidFill>
                  <a:prstClr val="black"/>
                </a:solidFill>
                <a:latin typeface="Monaco"/>
              </a:rPr>
              <a:t>, </a:t>
            </a:r>
            <a:endParaRPr lang="tr-TR" sz="1400" dirty="0" smtClean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tr-TR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tr-TR" sz="1400" dirty="0" smtClean="0">
                <a:solidFill>
                  <a:prstClr val="black"/>
                </a:solidFill>
                <a:latin typeface="Monaco"/>
              </a:rPr>
              <a:t>               [</a:t>
            </a:r>
            <a:r>
              <a:rPr lang="tr-TR" sz="1400" dirty="0">
                <a:solidFill>
                  <a:prstClr val="black"/>
                </a:solidFill>
                <a:latin typeface="Monaco"/>
              </a:rPr>
              <a:t>’</a:t>
            </a:r>
            <a:r>
              <a:rPr lang="tr-TR" sz="1400" dirty="0" err="1">
                <a:solidFill>
                  <a:prstClr val="black"/>
                </a:solidFill>
                <a:latin typeface="Monaco"/>
              </a:rPr>
              <a:t>dst</a:t>
            </a:r>
            <a:r>
              <a:rPr lang="tr-TR" sz="1400" dirty="0">
                <a:solidFill>
                  <a:prstClr val="black"/>
                </a:solidFill>
                <a:latin typeface="Monaco"/>
              </a:rPr>
              <a:t>’, ’</a:t>
            </a:r>
            <a:r>
              <a:rPr lang="tr-TR" sz="1400" dirty="0" err="1">
                <a:solidFill>
                  <a:prstClr val="black"/>
                </a:solidFill>
                <a:latin typeface="Monaco"/>
              </a:rPr>
              <a:t>src</a:t>
            </a:r>
            <a:r>
              <a:rPr lang="tr-TR" sz="1400" dirty="0">
                <a:solidFill>
                  <a:prstClr val="black"/>
                </a:solidFill>
                <a:latin typeface="Monaco"/>
              </a:rPr>
              <a:t>’, ’</a:t>
            </a:r>
            <a:r>
              <a:rPr lang="tr-TR" sz="1400" dirty="0" err="1">
                <a:solidFill>
                  <a:prstClr val="black"/>
                </a:solidFill>
                <a:latin typeface="Monaco"/>
              </a:rPr>
              <a:t>ident</a:t>
            </a:r>
            <a:r>
              <a:rPr lang="tr-TR" sz="1400" dirty="0">
                <a:solidFill>
                  <a:prstClr val="black"/>
                </a:solidFill>
                <a:latin typeface="Monaco"/>
              </a:rPr>
              <a:t>’], [’</a:t>
            </a:r>
            <a:r>
              <a:rPr lang="tr-TR" sz="1400" dirty="0" err="1">
                <a:solidFill>
                  <a:prstClr val="black"/>
                </a:solidFill>
                <a:latin typeface="Monaco"/>
              </a:rPr>
              <a:t>payload</a:t>
            </a:r>
            <a:r>
              <a:rPr lang="tr-TR" sz="1400" dirty="0">
                <a:solidFill>
                  <a:prstClr val="black"/>
                </a:solidFill>
                <a:latin typeface="Monaco"/>
              </a:rPr>
              <a:t>’] </a:t>
            </a:r>
          </a:p>
          <a:p>
            <a:pPr marL="114300" indent="0">
              <a:buNone/>
            </a:pPr>
            <a:r>
              <a:rPr lang="tr-TR" sz="1400" dirty="0">
                <a:solidFill>
                  <a:prstClr val="black"/>
                </a:solidFill>
                <a:latin typeface="Monaco"/>
              </a:rPr>
              <a:t>    </a:t>
            </a:r>
            <a:r>
              <a:rPr lang="tr-TR" sz="1400" dirty="0" err="1">
                <a:solidFill>
                  <a:srgbClr val="0000FF"/>
                </a:solidFill>
                <a:latin typeface="Monaco"/>
              </a:rPr>
              <a:t>interface</a:t>
            </a:r>
            <a:r>
              <a:rPr lang="tr-TR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tr-TR" sz="1400" dirty="0" err="1">
                <a:solidFill>
                  <a:srgbClr val="0000FF"/>
                </a:solidFill>
                <a:latin typeface="Monaco"/>
              </a:rPr>
              <a:t>output</a:t>
            </a:r>
            <a:r>
              <a:rPr lang="tr-TR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tr-TR" sz="1400" dirty="0">
                <a:solidFill>
                  <a:srgbClr val="5569D0"/>
                </a:solidFill>
                <a:latin typeface="Monaco"/>
              </a:rPr>
              <a:t>:</a:t>
            </a:r>
            <a:r>
              <a:rPr lang="tr-TR" sz="1400" dirty="0" err="1" smtClean="0">
                <a:solidFill>
                  <a:srgbClr val="5569D0"/>
                </a:solidFill>
                <a:latin typeface="Monaco"/>
              </a:rPr>
              <a:t>pipe_sent</a:t>
            </a:r>
            <a:r>
              <a:rPr lang="tr-TR" sz="1400" dirty="0" smtClean="0">
                <a:solidFill>
                  <a:prstClr val="black"/>
                </a:solidFill>
                <a:latin typeface="Monaco"/>
              </a:rPr>
              <a:t>, </a:t>
            </a:r>
          </a:p>
          <a:p>
            <a:pPr marL="114300" indent="0">
              <a:buNone/>
            </a:pPr>
            <a:r>
              <a:rPr lang="tr-TR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tr-TR" sz="1400" dirty="0" smtClean="0">
                <a:solidFill>
                  <a:prstClr val="black"/>
                </a:solidFill>
                <a:latin typeface="Monaco"/>
              </a:rPr>
              <a:t>               [</a:t>
            </a:r>
            <a:r>
              <a:rPr lang="tr-TR" sz="1400" dirty="0">
                <a:solidFill>
                  <a:prstClr val="black"/>
                </a:solidFill>
                <a:latin typeface="Monaco"/>
              </a:rPr>
              <a:t>’</a:t>
            </a:r>
            <a:r>
              <a:rPr lang="tr-TR" sz="1400" dirty="0" err="1">
                <a:solidFill>
                  <a:prstClr val="black"/>
                </a:solidFill>
                <a:latin typeface="Monaco"/>
              </a:rPr>
              <a:t>dst</a:t>
            </a:r>
            <a:r>
              <a:rPr lang="tr-TR" sz="1400" dirty="0">
                <a:solidFill>
                  <a:prstClr val="black"/>
                </a:solidFill>
                <a:latin typeface="Monaco"/>
              </a:rPr>
              <a:t>’, ’</a:t>
            </a:r>
            <a:r>
              <a:rPr lang="tr-TR" sz="1400" dirty="0" err="1">
                <a:solidFill>
                  <a:prstClr val="black"/>
                </a:solidFill>
                <a:latin typeface="Monaco"/>
              </a:rPr>
              <a:t>src</a:t>
            </a:r>
            <a:r>
              <a:rPr lang="tr-TR" sz="1400" dirty="0">
                <a:solidFill>
                  <a:prstClr val="black"/>
                </a:solidFill>
                <a:latin typeface="Monaco"/>
              </a:rPr>
              <a:t>’, ’</a:t>
            </a:r>
            <a:r>
              <a:rPr lang="tr-TR" sz="1400" dirty="0" err="1">
                <a:solidFill>
                  <a:prstClr val="black"/>
                </a:solidFill>
                <a:latin typeface="Monaco"/>
              </a:rPr>
              <a:t>ident</a:t>
            </a:r>
            <a:r>
              <a:rPr lang="tr-TR" sz="1400" dirty="0">
                <a:solidFill>
                  <a:prstClr val="black"/>
                </a:solidFill>
                <a:latin typeface="Monaco"/>
              </a:rPr>
              <a:t>’], [’</a:t>
            </a:r>
            <a:r>
              <a:rPr lang="tr-TR" sz="1400" dirty="0" err="1">
                <a:solidFill>
                  <a:prstClr val="black"/>
                </a:solidFill>
                <a:latin typeface="Monaco"/>
              </a:rPr>
              <a:t>payload</a:t>
            </a:r>
            <a:r>
              <a:rPr lang="tr-TR" sz="1400" dirty="0">
                <a:solidFill>
                  <a:prstClr val="black"/>
                </a:solidFill>
                <a:latin typeface="Monaco"/>
              </a:rPr>
              <a:t>’]</a:t>
            </a:r>
          </a:p>
          <a:p>
            <a:pPr marL="114300" indent="0">
              <a:buNone/>
            </a:pPr>
            <a:r>
              <a:rPr lang="da-DK" sz="1400" dirty="0">
                <a:solidFill>
                  <a:prstClr val="black"/>
                </a:solidFill>
                <a:latin typeface="Monaco"/>
              </a:rPr>
              <a:t>  </a:t>
            </a:r>
            <a:r>
              <a:rPr lang="da-DK" sz="1400" dirty="0">
                <a:solidFill>
                  <a:srgbClr val="0000FF"/>
                </a:solidFill>
                <a:latin typeface="Monaco"/>
              </a:rPr>
              <a:t>end</a:t>
            </a:r>
            <a:r>
              <a:rPr lang="da-DK" sz="1400" dirty="0">
                <a:solidFill>
                  <a:prstClr val="black"/>
                </a:solidFill>
                <a:latin typeface="Monaco"/>
              </a:rPr>
              <a:t> </a:t>
            </a:r>
          </a:p>
          <a:p>
            <a:pPr marL="114300" indent="0">
              <a:buNone/>
            </a:pPr>
            <a:r>
              <a:rPr lang="en-US" sz="1400" dirty="0">
                <a:solidFill>
                  <a:srgbClr val="0000FF"/>
                </a:solidFill>
                <a:latin typeface="Monaco"/>
              </a:rPr>
              <a:t>end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endParaRPr lang="en-US" sz="1400" dirty="0">
              <a:solidFill>
                <a:prstClr val="black"/>
              </a:solidFill>
              <a:latin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3114581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557"/>
    </mc:Choice>
    <mc:Fallback>
      <p:transition xmlns:p14="http://schemas.microsoft.com/office/powerpoint/2010/main" spd="slow" advTm="1455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62" y="470021"/>
            <a:ext cx="2113911" cy="6201711"/>
          </a:xfrm>
        </p:spPr>
        <p:txBody>
          <a:bodyPr/>
          <a:lstStyle/>
          <a:p>
            <a:r>
              <a:rPr lang="en-US" sz="2400" dirty="0" smtClean="0"/>
              <a:t>simple concrete</a:t>
            </a:r>
            <a:r>
              <a:rPr lang="en-US" sz="3200" dirty="0" smtClean="0"/>
              <a:t> </a:t>
            </a:r>
            <a:r>
              <a:rPr lang="en-US" sz="2400" dirty="0" smtClean="0"/>
              <a:t>implementation</a:t>
            </a:r>
            <a:br>
              <a:rPr lang="en-US" sz="2400" dirty="0" smtClean="0"/>
            </a:br>
            <a:r>
              <a:rPr lang="en-US" sz="2400" dirty="0" smtClean="0"/>
              <a:t>of the </a:t>
            </a:r>
            <a:br>
              <a:rPr lang="en-US" sz="2400" dirty="0" smtClean="0"/>
            </a:br>
            <a:r>
              <a:rPr lang="en-US" sz="2400" dirty="0" smtClean="0"/>
              <a:t>delivery protocol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1600" dirty="0">
                <a:solidFill>
                  <a:srgbClr val="0000FF"/>
                </a:solidFill>
                <a:latin typeface="Monaco"/>
              </a:rPr>
              <a:t>module</a:t>
            </a:r>
            <a:r>
              <a:rPr lang="en-US" sz="16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600" b="1" u="sng" dirty="0" err="1">
                <a:solidFill>
                  <a:prstClr val="black"/>
                </a:solidFill>
                <a:latin typeface="Monaco"/>
              </a:rPr>
              <a:t>BestEffortDelivery</a:t>
            </a:r>
            <a:endParaRPr lang="en-US" sz="1600" b="1" u="sng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600" dirty="0">
                <a:solidFill>
                  <a:prstClr val="black"/>
                </a:solidFill>
                <a:latin typeface="Monaco"/>
              </a:rPr>
              <a:t>  </a:t>
            </a:r>
            <a:r>
              <a:rPr lang="en-US" sz="1600" dirty="0">
                <a:solidFill>
                  <a:srgbClr val="0000FF"/>
                </a:solidFill>
                <a:latin typeface="Monaco"/>
              </a:rPr>
              <a:t>include</a:t>
            </a:r>
            <a:r>
              <a:rPr lang="en-US" sz="16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Monaco"/>
              </a:rPr>
              <a:t>DeliveryProtocol</a:t>
            </a:r>
            <a:endParaRPr lang="en-US" sz="16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endParaRPr lang="en-US" sz="16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da-DK" sz="1600" dirty="0">
                <a:solidFill>
                  <a:prstClr val="black"/>
                </a:solidFill>
                <a:latin typeface="Monaco"/>
              </a:rPr>
              <a:t>  </a:t>
            </a:r>
            <a:r>
              <a:rPr lang="da-DK" sz="1600" dirty="0" err="1">
                <a:solidFill>
                  <a:srgbClr val="0000FF"/>
                </a:solidFill>
                <a:latin typeface="Monaco"/>
              </a:rPr>
              <a:t>def</a:t>
            </a:r>
            <a:r>
              <a:rPr lang="da-DK" sz="1600" dirty="0">
                <a:solidFill>
                  <a:prstClr val="black"/>
                </a:solidFill>
                <a:latin typeface="Monaco"/>
              </a:rPr>
              <a:t> </a:t>
            </a:r>
            <a:r>
              <a:rPr lang="da-DK" sz="1600" dirty="0" err="1">
                <a:solidFill>
                  <a:srgbClr val="F76D00"/>
                </a:solidFill>
                <a:latin typeface="Monaco"/>
              </a:rPr>
              <a:t>state</a:t>
            </a:r>
            <a:endParaRPr lang="da-DK" sz="16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it-IT" sz="1600" dirty="0">
                <a:solidFill>
                  <a:prstClr val="black"/>
                </a:solidFill>
                <a:latin typeface="Monaco"/>
              </a:rPr>
              <a:t>    </a:t>
            </a:r>
            <a:r>
              <a:rPr lang="it-IT" sz="1600" dirty="0" err="1">
                <a:solidFill>
                  <a:srgbClr val="0000FF"/>
                </a:solidFill>
                <a:latin typeface="Monaco"/>
              </a:rPr>
              <a:t>channel</a:t>
            </a:r>
            <a:r>
              <a:rPr lang="it-IT" sz="1600" dirty="0">
                <a:solidFill>
                  <a:prstClr val="black"/>
                </a:solidFill>
                <a:latin typeface="Monaco"/>
              </a:rPr>
              <a:t> </a:t>
            </a:r>
            <a:r>
              <a:rPr lang="it-IT" sz="1600" dirty="0">
                <a:solidFill>
                  <a:srgbClr val="5569D0"/>
                </a:solidFill>
                <a:latin typeface="Monaco"/>
              </a:rPr>
              <a:t>:</a:t>
            </a:r>
            <a:r>
              <a:rPr lang="it-IT" sz="1600" dirty="0" err="1">
                <a:solidFill>
                  <a:srgbClr val="5569D0"/>
                </a:solidFill>
                <a:latin typeface="Monaco"/>
              </a:rPr>
              <a:t>pipe_chan</a:t>
            </a:r>
            <a:r>
              <a:rPr lang="it-IT" sz="1600" dirty="0">
                <a:solidFill>
                  <a:prstClr val="black"/>
                </a:solidFill>
                <a:latin typeface="Monaco"/>
              </a:rPr>
              <a:t>,</a:t>
            </a:r>
          </a:p>
          <a:p>
            <a:pPr marL="114300" indent="0">
              <a:buNone/>
            </a:pPr>
            <a:r>
              <a:rPr lang="fr-FR" sz="1600" dirty="0">
                <a:solidFill>
                  <a:prstClr val="black"/>
                </a:solidFill>
                <a:latin typeface="Monaco"/>
              </a:rPr>
              <a:t>      [</a:t>
            </a:r>
            <a:r>
              <a:rPr lang="fr-FR" sz="1600" dirty="0">
                <a:solidFill>
                  <a:srgbClr val="208C10"/>
                </a:solidFill>
                <a:latin typeface="Monaco"/>
              </a:rPr>
              <a:t>'@dst'</a:t>
            </a:r>
            <a:r>
              <a:rPr lang="fr-FR" sz="1600" dirty="0">
                <a:solidFill>
                  <a:prstClr val="black"/>
                </a:solidFill>
                <a:latin typeface="Monaco"/>
              </a:rPr>
              <a:t>, </a:t>
            </a:r>
            <a:r>
              <a:rPr lang="fr-FR" sz="1600" dirty="0">
                <a:solidFill>
                  <a:srgbClr val="208C10"/>
                </a:solidFill>
                <a:latin typeface="Monaco"/>
              </a:rPr>
              <a:t>'</a:t>
            </a:r>
            <a:r>
              <a:rPr lang="fr-FR" sz="1600" dirty="0" err="1">
                <a:solidFill>
                  <a:srgbClr val="208C10"/>
                </a:solidFill>
                <a:latin typeface="Monaco"/>
              </a:rPr>
              <a:t>src</a:t>
            </a:r>
            <a:r>
              <a:rPr lang="fr-FR" sz="1600" dirty="0">
                <a:solidFill>
                  <a:srgbClr val="208C10"/>
                </a:solidFill>
                <a:latin typeface="Monaco"/>
              </a:rPr>
              <a:t>'</a:t>
            </a:r>
            <a:r>
              <a:rPr lang="fr-FR" sz="1600" dirty="0">
                <a:solidFill>
                  <a:prstClr val="black"/>
                </a:solidFill>
                <a:latin typeface="Monaco"/>
              </a:rPr>
              <a:t>, </a:t>
            </a:r>
            <a:r>
              <a:rPr lang="fr-FR" sz="1600" dirty="0">
                <a:solidFill>
                  <a:srgbClr val="208C10"/>
                </a:solidFill>
                <a:latin typeface="Monaco"/>
              </a:rPr>
              <a:t>'</a:t>
            </a:r>
            <a:r>
              <a:rPr lang="fr-FR" sz="1600" dirty="0" err="1">
                <a:solidFill>
                  <a:srgbClr val="208C10"/>
                </a:solidFill>
                <a:latin typeface="Monaco"/>
              </a:rPr>
              <a:t>ident</a:t>
            </a:r>
            <a:r>
              <a:rPr lang="fr-FR" sz="1600" dirty="0">
                <a:solidFill>
                  <a:srgbClr val="208C10"/>
                </a:solidFill>
                <a:latin typeface="Monaco"/>
              </a:rPr>
              <a:t>'</a:t>
            </a:r>
            <a:r>
              <a:rPr lang="fr-FR" sz="1600" dirty="0">
                <a:solidFill>
                  <a:prstClr val="black"/>
                </a:solidFill>
                <a:latin typeface="Monaco"/>
              </a:rPr>
              <a:t>], [</a:t>
            </a:r>
            <a:r>
              <a:rPr lang="fr-FR" sz="1600" dirty="0">
                <a:solidFill>
                  <a:srgbClr val="208C10"/>
                </a:solidFill>
                <a:latin typeface="Monaco"/>
              </a:rPr>
              <a:t>'</a:t>
            </a:r>
            <a:r>
              <a:rPr lang="fr-FR" sz="1600" dirty="0" err="1">
                <a:solidFill>
                  <a:srgbClr val="208C10"/>
                </a:solidFill>
                <a:latin typeface="Monaco"/>
              </a:rPr>
              <a:t>payload</a:t>
            </a:r>
            <a:r>
              <a:rPr lang="fr-FR" sz="1600" dirty="0">
                <a:solidFill>
                  <a:srgbClr val="208C10"/>
                </a:solidFill>
                <a:latin typeface="Monaco"/>
              </a:rPr>
              <a:t>'</a:t>
            </a:r>
            <a:r>
              <a:rPr lang="fr-FR" sz="1600" dirty="0">
                <a:solidFill>
                  <a:prstClr val="black"/>
                </a:solidFill>
                <a:latin typeface="Monaco"/>
              </a:rPr>
              <a:t>]</a:t>
            </a:r>
          </a:p>
          <a:p>
            <a:pPr marL="114300" indent="0">
              <a:buNone/>
            </a:pPr>
            <a:r>
              <a:rPr lang="en-US" sz="1600" dirty="0">
                <a:solidFill>
                  <a:prstClr val="black"/>
                </a:solidFill>
                <a:latin typeface="Monaco"/>
              </a:rPr>
              <a:t>  </a:t>
            </a:r>
            <a:r>
              <a:rPr lang="en-US" sz="1600" dirty="0">
                <a:solidFill>
                  <a:srgbClr val="0000FF"/>
                </a:solidFill>
                <a:latin typeface="Monaco"/>
              </a:rPr>
              <a:t>end</a:t>
            </a:r>
            <a:endParaRPr lang="en-US" sz="16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endParaRPr lang="en-US" sz="16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600" dirty="0">
                <a:solidFill>
                  <a:prstClr val="black"/>
                </a:solidFill>
                <a:latin typeface="Monaco"/>
              </a:rPr>
              <a:t>  </a:t>
            </a:r>
            <a:r>
              <a:rPr lang="en-US" sz="1600" dirty="0">
                <a:solidFill>
                  <a:srgbClr val="0000FF"/>
                </a:solidFill>
                <a:latin typeface="Monaco"/>
              </a:rPr>
              <a:t>declare</a:t>
            </a:r>
            <a:endParaRPr lang="en-US" sz="16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600" dirty="0">
                <a:solidFill>
                  <a:prstClr val="black"/>
                </a:solidFill>
                <a:latin typeface="Monaco"/>
              </a:rPr>
              <a:t>  </a:t>
            </a:r>
            <a:r>
              <a:rPr lang="en-US" sz="1600" dirty="0" err="1">
                <a:solidFill>
                  <a:srgbClr val="0000FF"/>
                </a:solidFill>
                <a:latin typeface="Monaco"/>
              </a:rPr>
              <a:t>def</a:t>
            </a:r>
            <a:r>
              <a:rPr lang="en-US" sz="16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600" dirty="0" err="1">
                <a:solidFill>
                  <a:srgbClr val="F76D00"/>
                </a:solidFill>
                <a:latin typeface="Monaco"/>
              </a:rPr>
              <a:t>snd</a:t>
            </a:r>
            <a:endParaRPr lang="en-US" sz="16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600" dirty="0">
                <a:solidFill>
                  <a:prstClr val="black"/>
                </a:solidFill>
                <a:latin typeface="Monaco"/>
              </a:rPr>
              <a:t>    </a:t>
            </a:r>
            <a:r>
              <a:rPr lang="en-US" sz="1600" dirty="0" err="1">
                <a:solidFill>
                  <a:prstClr val="black"/>
                </a:solidFill>
                <a:latin typeface="Monaco"/>
              </a:rPr>
              <a:t>pipe_chan</a:t>
            </a:r>
            <a:r>
              <a:rPr lang="en-US" sz="16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Monaco"/>
              </a:rPr>
              <a:t>&lt;~</a:t>
            </a:r>
            <a:r>
              <a:rPr lang="en-US" sz="16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Monaco"/>
              </a:rPr>
              <a:t>pipe_in</a:t>
            </a:r>
            <a:endParaRPr lang="en-US" sz="16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600" dirty="0">
                <a:solidFill>
                  <a:prstClr val="black"/>
                </a:solidFill>
                <a:latin typeface="Monaco"/>
              </a:rPr>
              <a:t>  </a:t>
            </a:r>
            <a:r>
              <a:rPr lang="en-US" sz="1600" dirty="0">
                <a:solidFill>
                  <a:srgbClr val="0000FF"/>
                </a:solidFill>
                <a:latin typeface="Monaco"/>
              </a:rPr>
              <a:t>end</a:t>
            </a:r>
            <a:endParaRPr lang="en-US" sz="16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endParaRPr lang="en-US" sz="16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600" dirty="0">
                <a:solidFill>
                  <a:prstClr val="black"/>
                </a:solidFill>
                <a:latin typeface="Monaco"/>
              </a:rPr>
              <a:t>  </a:t>
            </a:r>
            <a:r>
              <a:rPr lang="en-US" sz="1600" dirty="0">
                <a:solidFill>
                  <a:srgbClr val="0000FF"/>
                </a:solidFill>
                <a:latin typeface="Monaco"/>
              </a:rPr>
              <a:t>declare</a:t>
            </a:r>
            <a:endParaRPr lang="en-US" sz="16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600" dirty="0">
                <a:solidFill>
                  <a:prstClr val="black"/>
                </a:solidFill>
                <a:latin typeface="Monaco"/>
              </a:rPr>
              <a:t>  </a:t>
            </a:r>
            <a:r>
              <a:rPr lang="en-US" sz="1600" dirty="0" err="1">
                <a:solidFill>
                  <a:srgbClr val="0000FF"/>
                </a:solidFill>
                <a:latin typeface="Monaco"/>
              </a:rPr>
              <a:t>def</a:t>
            </a:r>
            <a:r>
              <a:rPr lang="en-US" sz="16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600" dirty="0">
                <a:solidFill>
                  <a:srgbClr val="F76D00"/>
                </a:solidFill>
                <a:latin typeface="Monaco"/>
              </a:rPr>
              <a:t>done</a:t>
            </a:r>
            <a:endParaRPr lang="en-US" sz="16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600" dirty="0">
                <a:solidFill>
                  <a:prstClr val="black"/>
                </a:solidFill>
                <a:latin typeface="Monaco"/>
              </a:rPr>
              <a:t>    </a:t>
            </a:r>
            <a:r>
              <a:rPr lang="en-US" sz="1600" dirty="0" err="1">
                <a:solidFill>
                  <a:prstClr val="black"/>
                </a:solidFill>
                <a:latin typeface="Monaco"/>
              </a:rPr>
              <a:t>pipe_sent</a:t>
            </a:r>
            <a:r>
              <a:rPr lang="en-US" sz="16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Monaco"/>
              </a:rPr>
              <a:t>&lt;=</a:t>
            </a:r>
            <a:r>
              <a:rPr lang="en-US" sz="16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Monaco"/>
              </a:rPr>
              <a:t>pipe_in</a:t>
            </a:r>
            <a:endParaRPr lang="en-US" sz="16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600" dirty="0">
                <a:solidFill>
                  <a:prstClr val="black"/>
                </a:solidFill>
                <a:latin typeface="Monaco"/>
              </a:rPr>
              <a:t>  </a:t>
            </a:r>
            <a:r>
              <a:rPr lang="en-US" sz="1600" dirty="0">
                <a:solidFill>
                  <a:srgbClr val="0000FF"/>
                </a:solidFill>
                <a:latin typeface="Monaco"/>
              </a:rPr>
              <a:t>end</a:t>
            </a:r>
            <a:endParaRPr lang="en-US" sz="16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600" dirty="0">
                <a:solidFill>
                  <a:srgbClr val="0000FF"/>
                </a:solidFill>
                <a:latin typeface="Monaco"/>
              </a:rPr>
              <a:t>end</a:t>
            </a:r>
            <a:endParaRPr lang="en-US" sz="16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endParaRPr lang="en-US" sz="1600" u="sng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endParaRPr lang="en-US" sz="1600" dirty="0">
              <a:solidFill>
                <a:prstClr val="black"/>
              </a:solidFill>
              <a:latin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3203534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196"/>
    </mc:Choice>
    <mc:Fallback>
      <p:transition xmlns:p14="http://schemas.microsoft.com/office/powerpoint/2010/main" spd="slow" advTm="1919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0021"/>
            <a:ext cx="2245108" cy="6201711"/>
          </a:xfrm>
        </p:spPr>
        <p:txBody>
          <a:bodyPr/>
          <a:lstStyle/>
          <a:p>
            <a:r>
              <a:rPr lang="en-US" sz="2400" dirty="0" smtClean="0"/>
              <a:t>an alternative implementation: reliable </a:t>
            </a:r>
            <a:br>
              <a:rPr lang="en-US" sz="2400" dirty="0" smtClean="0"/>
            </a:br>
            <a:r>
              <a:rPr lang="en-US" sz="2400" dirty="0" smtClean="0"/>
              <a:t>delivery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22083" y="307864"/>
            <a:ext cx="6555768" cy="6363868"/>
          </a:xfrm>
        </p:spPr>
        <p:txBody>
          <a:bodyPr>
            <a:normAutofit fontScale="55000" lnSpcReduction="20000"/>
          </a:bodyPr>
          <a:lstStyle/>
          <a:p>
            <a:pPr marL="114300" indent="0">
              <a:buNone/>
            </a:pPr>
            <a:r>
              <a:rPr lang="en-US" sz="2400" dirty="0">
                <a:solidFill>
                  <a:srgbClr val="0000FF"/>
                </a:solidFill>
                <a:latin typeface="Monaco"/>
              </a:rPr>
              <a:t>module</a:t>
            </a:r>
            <a:r>
              <a:rPr lang="en-US" sz="2400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Monaco"/>
              </a:rPr>
              <a:t>ReliableDelivery</a:t>
            </a:r>
            <a:endParaRPr lang="en-US" sz="2400" b="1" u="sng" dirty="0">
              <a:solidFill>
                <a:srgbClr val="000000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2400" dirty="0">
                <a:solidFill>
                  <a:srgbClr val="000000"/>
                </a:solidFill>
                <a:latin typeface="Monaco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Monaco"/>
              </a:rPr>
              <a:t>include</a:t>
            </a:r>
            <a:r>
              <a:rPr lang="en-US" sz="2400" dirty="0">
                <a:solidFill>
                  <a:srgbClr val="000000"/>
                </a:solidFill>
                <a:latin typeface="Monaco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Monaco"/>
              </a:rPr>
              <a:t>BestEffortDelivery</a:t>
            </a:r>
            <a:endParaRPr lang="en-US" sz="2400" dirty="0">
              <a:solidFill>
                <a:srgbClr val="000000"/>
              </a:solidFill>
              <a:latin typeface="Monaco"/>
            </a:endParaRPr>
          </a:p>
          <a:p>
            <a:pPr marL="114300" indent="0">
              <a:buNone/>
            </a:pPr>
            <a:endParaRPr lang="en-US" sz="2400" dirty="0">
              <a:solidFill>
                <a:srgbClr val="000000"/>
              </a:solidFill>
              <a:latin typeface="Monaco"/>
            </a:endParaRPr>
          </a:p>
          <a:p>
            <a:pPr marL="114300" indent="0">
              <a:buNone/>
            </a:pPr>
            <a:r>
              <a:rPr lang="da-DK" sz="2400" dirty="0">
                <a:solidFill>
                  <a:srgbClr val="000000"/>
                </a:solidFill>
                <a:latin typeface="Monaco"/>
              </a:rPr>
              <a:t>  </a:t>
            </a:r>
            <a:r>
              <a:rPr lang="da-DK" sz="2400" dirty="0" err="1">
                <a:solidFill>
                  <a:srgbClr val="0000FF"/>
                </a:solidFill>
                <a:latin typeface="Monaco"/>
              </a:rPr>
              <a:t>def</a:t>
            </a:r>
            <a:r>
              <a:rPr lang="da-DK" sz="2400" dirty="0">
                <a:solidFill>
                  <a:srgbClr val="000000"/>
                </a:solidFill>
                <a:latin typeface="Monaco"/>
              </a:rPr>
              <a:t> </a:t>
            </a:r>
            <a:r>
              <a:rPr lang="da-DK" sz="2400" dirty="0" err="1">
                <a:solidFill>
                  <a:srgbClr val="F76D00"/>
                </a:solidFill>
                <a:latin typeface="Monaco"/>
              </a:rPr>
              <a:t>state</a:t>
            </a:r>
            <a:endParaRPr lang="da-DK" sz="2400" dirty="0">
              <a:solidFill>
                <a:srgbClr val="000000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2400" dirty="0">
                <a:solidFill>
                  <a:srgbClr val="000000"/>
                </a:solidFill>
                <a:latin typeface="Monaco"/>
              </a:rPr>
              <a:t>    </a:t>
            </a:r>
            <a:r>
              <a:rPr lang="en-US" sz="2400" dirty="0">
                <a:solidFill>
                  <a:srgbClr val="0000FF"/>
                </a:solidFill>
                <a:latin typeface="Monaco"/>
              </a:rPr>
              <a:t>super</a:t>
            </a:r>
            <a:endParaRPr lang="en-US" sz="2400" dirty="0">
              <a:solidFill>
                <a:srgbClr val="000000"/>
              </a:solidFill>
              <a:latin typeface="Monaco"/>
            </a:endParaRPr>
          </a:p>
          <a:p>
            <a:pPr marL="114300" indent="0">
              <a:buNone/>
            </a:pPr>
            <a:r>
              <a:rPr lang="tr-TR" sz="2400" dirty="0">
                <a:solidFill>
                  <a:srgbClr val="000000"/>
                </a:solidFill>
                <a:latin typeface="Monaco"/>
              </a:rPr>
              <a:t>    </a:t>
            </a:r>
            <a:r>
              <a:rPr lang="tr-TR" sz="2400" dirty="0" err="1">
                <a:solidFill>
                  <a:srgbClr val="0000FF"/>
                </a:solidFill>
                <a:latin typeface="Monaco"/>
              </a:rPr>
              <a:t>table</a:t>
            </a:r>
            <a:r>
              <a:rPr lang="tr-TR" sz="2400" dirty="0">
                <a:solidFill>
                  <a:srgbClr val="000000"/>
                </a:solidFill>
                <a:latin typeface="Monaco"/>
              </a:rPr>
              <a:t> </a:t>
            </a:r>
            <a:r>
              <a:rPr lang="tr-TR" sz="2400" dirty="0">
                <a:solidFill>
                  <a:srgbClr val="5569D0"/>
                </a:solidFill>
                <a:latin typeface="Monaco"/>
              </a:rPr>
              <a:t>:</a:t>
            </a:r>
            <a:r>
              <a:rPr lang="tr-TR" sz="2400" dirty="0" err="1">
                <a:solidFill>
                  <a:srgbClr val="5569D0"/>
                </a:solidFill>
                <a:latin typeface="Monaco"/>
              </a:rPr>
              <a:t>pipe</a:t>
            </a:r>
            <a:r>
              <a:rPr lang="tr-TR" sz="2400" dirty="0">
                <a:solidFill>
                  <a:srgbClr val="000000"/>
                </a:solidFill>
                <a:latin typeface="Monaco"/>
              </a:rPr>
              <a:t>, [</a:t>
            </a:r>
            <a:r>
              <a:rPr lang="tr-TR" sz="2400" dirty="0">
                <a:solidFill>
                  <a:srgbClr val="208C10"/>
                </a:solidFill>
                <a:latin typeface="Monaco"/>
              </a:rPr>
              <a:t>'</a:t>
            </a:r>
            <a:r>
              <a:rPr lang="tr-TR" sz="2400" dirty="0" err="1">
                <a:solidFill>
                  <a:srgbClr val="208C10"/>
                </a:solidFill>
                <a:latin typeface="Monaco"/>
              </a:rPr>
              <a:t>dst</a:t>
            </a:r>
            <a:r>
              <a:rPr lang="tr-TR" sz="2400" dirty="0">
                <a:solidFill>
                  <a:srgbClr val="208C10"/>
                </a:solidFill>
                <a:latin typeface="Monaco"/>
              </a:rPr>
              <a:t>'</a:t>
            </a:r>
            <a:r>
              <a:rPr lang="tr-TR" sz="2400" dirty="0">
                <a:solidFill>
                  <a:srgbClr val="000000"/>
                </a:solidFill>
                <a:latin typeface="Monaco"/>
              </a:rPr>
              <a:t>, </a:t>
            </a:r>
            <a:r>
              <a:rPr lang="tr-TR" sz="2400" dirty="0">
                <a:solidFill>
                  <a:srgbClr val="208C10"/>
                </a:solidFill>
                <a:latin typeface="Monaco"/>
              </a:rPr>
              <a:t>'</a:t>
            </a:r>
            <a:r>
              <a:rPr lang="tr-TR" sz="2400" dirty="0" err="1">
                <a:solidFill>
                  <a:srgbClr val="208C10"/>
                </a:solidFill>
                <a:latin typeface="Monaco"/>
              </a:rPr>
              <a:t>src</a:t>
            </a:r>
            <a:r>
              <a:rPr lang="tr-TR" sz="2400" dirty="0">
                <a:solidFill>
                  <a:srgbClr val="208C10"/>
                </a:solidFill>
                <a:latin typeface="Monaco"/>
              </a:rPr>
              <a:t>'</a:t>
            </a:r>
            <a:r>
              <a:rPr lang="tr-TR" sz="2400" dirty="0">
                <a:solidFill>
                  <a:srgbClr val="000000"/>
                </a:solidFill>
                <a:latin typeface="Monaco"/>
              </a:rPr>
              <a:t>, </a:t>
            </a:r>
            <a:r>
              <a:rPr lang="tr-TR" sz="2400" dirty="0">
                <a:solidFill>
                  <a:srgbClr val="208C10"/>
                </a:solidFill>
                <a:latin typeface="Monaco"/>
              </a:rPr>
              <a:t>'</a:t>
            </a:r>
            <a:r>
              <a:rPr lang="tr-TR" sz="2400" dirty="0" err="1">
                <a:solidFill>
                  <a:srgbClr val="208C10"/>
                </a:solidFill>
                <a:latin typeface="Monaco"/>
              </a:rPr>
              <a:t>ident</a:t>
            </a:r>
            <a:r>
              <a:rPr lang="tr-TR" sz="2400" dirty="0">
                <a:solidFill>
                  <a:srgbClr val="208C10"/>
                </a:solidFill>
                <a:latin typeface="Monaco"/>
              </a:rPr>
              <a:t>'</a:t>
            </a:r>
            <a:r>
              <a:rPr lang="tr-TR" sz="2400" dirty="0">
                <a:solidFill>
                  <a:srgbClr val="000000"/>
                </a:solidFill>
                <a:latin typeface="Monaco"/>
              </a:rPr>
              <a:t>], [</a:t>
            </a:r>
            <a:r>
              <a:rPr lang="tr-TR" sz="2400" dirty="0">
                <a:solidFill>
                  <a:srgbClr val="208C10"/>
                </a:solidFill>
                <a:latin typeface="Monaco"/>
              </a:rPr>
              <a:t>'</a:t>
            </a:r>
            <a:r>
              <a:rPr lang="tr-TR" sz="2400" dirty="0" err="1">
                <a:solidFill>
                  <a:srgbClr val="208C10"/>
                </a:solidFill>
                <a:latin typeface="Monaco"/>
              </a:rPr>
              <a:t>payload</a:t>
            </a:r>
            <a:r>
              <a:rPr lang="tr-TR" sz="2400" dirty="0">
                <a:solidFill>
                  <a:srgbClr val="208C10"/>
                </a:solidFill>
                <a:latin typeface="Monaco"/>
              </a:rPr>
              <a:t>'</a:t>
            </a:r>
            <a:r>
              <a:rPr lang="tr-TR" sz="2400" dirty="0">
                <a:solidFill>
                  <a:srgbClr val="000000"/>
                </a:solidFill>
                <a:latin typeface="Monaco"/>
              </a:rPr>
              <a:t>]</a:t>
            </a:r>
          </a:p>
          <a:p>
            <a:pPr marL="114300" indent="0">
              <a:buNone/>
            </a:pPr>
            <a:r>
              <a:rPr lang="tr-TR" sz="2400" dirty="0">
                <a:solidFill>
                  <a:srgbClr val="000000"/>
                </a:solidFill>
                <a:latin typeface="Monaco"/>
              </a:rPr>
              <a:t>    </a:t>
            </a:r>
            <a:r>
              <a:rPr lang="tr-TR" sz="2400" dirty="0" err="1">
                <a:solidFill>
                  <a:srgbClr val="0000FF"/>
                </a:solidFill>
                <a:latin typeface="Monaco"/>
              </a:rPr>
              <a:t>channel</a:t>
            </a:r>
            <a:r>
              <a:rPr lang="tr-TR" sz="2400" dirty="0">
                <a:solidFill>
                  <a:srgbClr val="000000"/>
                </a:solidFill>
                <a:latin typeface="Monaco"/>
              </a:rPr>
              <a:t> </a:t>
            </a:r>
            <a:r>
              <a:rPr lang="tr-TR" sz="2400" dirty="0">
                <a:solidFill>
                  <a:srgbClr val="5569D0"/>
                </a:solidFill>
                <a:latin typeface="Monaco"/>
              </a:rPr>
              <a:t>:</a:t>
            </a:r>
            <a:r>
              <a:rPr lang="tr-TR" sz="2400" dirty="0" err="1">
                <a:solidFill>
                  <a:srgbClr val="5569D0"/>
                </a:solidFill>
                <a:latin typeface="Monaco"/>
              </a:rPr>
              <a:t>ack</a:t>
            </a:r>
            <a:r>
              <a:rPr lang="tr-TR" sz="2400" dirty="0">
                <a:solidFill>
                  <a:srgbClr val="000000"/>
                </a:solidFill>
                <a:latin typeface="Monaco"/>
              </a:rPr>
              <a:t>, [</a:t>
            </a:r>
            <a:r>
              <a:rPr lang="tr-TR" sz="2400" dirty="0">
                <a:solidFill>
                  <a:srgbClr val="208C10"/>
                </a:solidFill>
                <a:latin typeface="Monaco"/>
              </a:rPr>
              <a:t>'@</a:t>
            </a:r>
            <a:r>
              <a:rPr lang="tr-TR" sz="2400" dirty="0" err="1">
                <a:solidFill>
                  <a:srgbClr val="208C10"/>
                </a:solidFill>
                <a:latin typeface="Monaco"/>
              </a:rPr>
              <a:t>src</a:t>
            </a:r>
            <a:r>
              <a:rPr lang="tr-TR" sz="2400" dirty="0">
                <a:solidFill>
                  <a:srgbClr val="208C10"/>
                </a:solidFill>
                <a:latin typeface="Monaco"/>
              </a:rPr>
              <a:t>'</a:t>
            </a:r>
            <a:r>
              <a:rPr lang="tr-TR" sz="2400" dirty="0">
                <a:solidFill>
                  <a:srgbClr val="000000"/>
                </a:solidFill>
                <a:latin typeface="Monaco"/>
              </a:rPr>
              <a:t>, </a:t>
            </a:r>
            <a:r>
              <a:rPr lang="tr-TR" sz="2400" dirty="0">
                <a:solidFill>
                  <a:srgbClr val="208C10"/>
                </a:solidFill>
                <a:latin typeface="Monaco"/>
              </a:rPr>
              <a:t>'</a:t>
            </a:r>
            <a:r>
              <a:rPr lang="tr-TR" sz="2400" dirty="0" err="1">
                <a:solidFill>
                  <a:srgbClr val="208C10"/>
                </a:solidFill>
                <a:latin typeface="Monaco"/>
              </a:rPr>
              <a:t>dst</a:t>
            </a:r>
            <a:r>
              <a:rPr lang="tr-TR" sz="2400" dirty="0">
                <a:solidFill>
                  <a:srgbClr val="208C10"/>
                </a:solidFill>
                <a:latin typeface="Monaco"/>
              </a:rPr>
              <a:t>'</a:t>
            </a:r>
            <a:r>
              <a:rPr lang="tr-TR" sz="2400" dirty="0">
                <a:solidFill>
                  <a:srgbClr val="000000"/>
                </a:solidFill>
                <a:latin typeface="Monaco"/>
              </a:rPr>
              <a:t>, </a:t>
            </a:r>
            <a:r>
              <a:rPr lang="tr-TR" sz="2400" dirty="0">
                <a:solidFill>
                  <a:srgbClr val="208C10"/>
                </a:solidFill>
                <a:latin typeface="Monaco"/>
              </a:rPr>
              <a:t>'</a:t>
            </a:r>
            <a:r>
              <a:rPr lang="tr-TR" sz="2400" dirty="0" err="1">
                <a:solidFill>
                  <a:srgbClr val="208C10"/>
                </a:solidFill>
                <a:latin typeface="Monaco"/>
              </a:rPr>
              <a:t>ident</a:t>
            </a:r>
            <a:r>
              <a:rPr lang="tr-TR" sz="2400" dirty="0">
                <a:solidFill>
                  <a:srgbClr val="208C10"/>
                </a:solidFill>
                <a:latin typeface="Monaco"/>
              </a:rPr>
              <a:t>'</a:t>
            </a:r>
            <a:r>
              <a:rPr lang="tr-TR" sz="2400" dirty="0">
                <a:solidFill>
                  <a:srgbClr val="000000"/>
                </a:solidFill>
                <a:latin typeface="Monaco"/>
              </a:rPr>
              <a:t>]</a:t>
            </a:r>
          </a:p>
          <a:p>
            <a:pPr marL="114300" indent="0">
              <a:buNone/>
            </a:pPr>
            <a:r>
              <a:rPr lang="en-US" sz="2400" dirty="0">
                <a:solidFill>
                  <a:srgbClr val="000000"/>
                </a:solidFill>
                <a:latin typeface="Monaco"/>
              </a:rPr>
              <a:t>    </a:t>
            </a:r>
            <a:r>
              <a:rPr lang="en-US" sz="2400" dirty="0">
                <a:solidFill>
                  <a:srgbClr val="0000FF"/>
                </a:solidFill>
                <a:latin typeface="Monaco"/>
              </a:rPr>
              <a:t>periodic</a:t>
            </a:r>
            <a:r>
              <a:rPr lang="en-US" sz="2400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2400" dirty="0">
                <a:solidFill>
                  <a:srgbClr val="5569D0"/>
                </a:solidFill>
                <a:latin typeface="Monaco"/>
              </a:rPr>
              <a:t>:tock</a:t>
            </a:r>
            <a:r>
              <a:rPr lang="en-US" sz="2400" dirty="0">
                <a:solidFill>
                  <a:srgbClr val="000000"/>
                </a:solidFill>
                <a:latin typeface="Monaco"/>
              </a:rPr>
              <a:t>, </a:t>
            </a:r>
            <a:r>
              <a:rPr lang="en-US" sz="2400" dirty="0">
                <a:solidFill>
                  <a:srgbClr val="5569D0"/>
                </a:solidFill>
                <a:latin typeface="Monaco"/>
              </a:rPr>
              <a:t>10</a:t>
            </a:r>
            <a:endParaRPr lang="en-US" sz="2400" dirty="0">
              <a:solidFill>
                <a:srgbClr val="000000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2400" dirty="0">
                <a:solidFill>
                  <a:srgbClr val="000000"/>
                </a:solidFill>
                <a:latin typeface="Monaco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Monaco"/>
              </a:rPr>
              <a:t>end</a:t>
            </a:r>
            <a:endParaRPr lang="en-US" sz="2400" dirty="0">
              <a:solidFill>
                <a:srgbClr val="000000"/>
              </a:solidFill>
              <a:latin typeface="Monaco"/>
            </a:endParaRPr>
          </a:p>
          <a:p>
            <a:pPr marL="114300" indent="0">
              <a:buNone/>
            </a:pPr>
            <a:endParaRPr lang="en-US" sz="2400" dirty="0">
              <a:solidFill>
                <a:srgbClr val="000000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2400" dirty="0">
                <a:solidFill>
                  <a:srgbClr val="000000"/>
                </a:solidFill>
                <a:latin typeface="Monaco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Monaco"/>
              </a:rPr>
              <a:t>declare</a:t>
            </a:r>
            <a:endParaRPr lang="en-US" sz="2400" dirty="0">
              <a:solidFill>
                <a:srgbClr val="000000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2400" dirty="0">
                <a:solidFill>
                  <a:srgbClr val="000000"/>
                </a:solidFill>
                <a:latin typeface="Monaco"/>
              </a:rPr>
              <a:t>  </a:t>
            </a:r>
            <a:r>
              <a:rPr lang="en-US" sz="2400" dirty="0" err="1">
                <a:solidFill>
                  <a:srgbClr val="0000FF"/>
                </a:solidFill>
                <a:latin typeface="Monaco"/>
              </a:rPr>
              <a:t>def</a:t>
            </a:r>
            <a:r>
              <a:rPr lang="en-US" sz="2400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2400" dirty="0" err="1">
                <a:solidFill>
                  <a:srgbClr val="F76D00"/>
                </a:solidFill>
                <a:latin typeface="Monaco"/>
              </a:rPr>
              <a:t>remember_resend</a:t>
            </a:r>
            <a:endParaRPr lang="en-US" sz="2400" dirty="0">
              <a:solidFill>
                <a:srgbClr val="000000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2400" dirty="0">
                <a:solidFill>
                  <a:srgbClr val="000000"/>
                </a:solidFill>
                <a:latin typeface="Monaco"/>
              </a:rPr>
              <a:t>    pipe </a:t>
            </a:r>
            <a:r>
              <a:rPr lang="en-US" sz="2400" dirty="0">
                <a:solidFill>
                  <a:srgbClr val="0000FF"/>
                </a:solidFill>
                <a:latin typeface="Monaco"/>
              </a:rPr>
              <a:t>&lt;=</a:t>
            </a:r>
            <a:r>
              <a:rPr lang="en-US" sz="2400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Monaco"/>
              </a:rPr>
              <a:t>pipe_in</a:t>
            </a:r>
            <a:endParaRPr lang="en-US" sz="2400" dirty="0">
              <a:solidFill>
                <a:srgbClr val="000000"/>
              </a:solidFill>
              <a:latin typeface="Monaco"/>
            </a:endParaRPr>
          </a:p>
          <a:p>
            <a:pPr marL="114300" indent="0">
              <a:buNone/>
            </a:pPr>
            <a:r>
              <a:rPr lang="fi-FI" sz="2400" dirty="0">
                <a:solidFill>
                  <a:srgbClr val="000000"/>
                </a:solidFill>
                <a:latin typeface="Monaco"/>
              </a:rPr>
              <a:t>    </a:t>
            </a:r>
            <a:r>
              <a:rPr lang="fi-FI" sz="2400" dirty="0" err="1">
                <a:solidFill>
                  <a:srgbClr val="000000"/>
                </a:solidFill>
                <a:latin typeface="Monaco"/>
              </a:rPr>
              <a:t>pipe_chan</a:t>
            </a:r>
            <a:r>
              <a:rPr lang="fi-FI" sz="2400" dirty="0">
                <a:solidFill>
                  <a:srgbClr val="000000"/>
                </a:solidFill>
                <a:latin typeface="Monaco"/>
              </a:rPr>
              <a:t> </a:t>
            </a:r>
            <a:r>
              <a:rPr lang="fi-FI" sz="2400" dirty="0">
                <a:solidFill>
                  <a:srgbClr val="0000FF"/>
                </a:solidFill>
                <a:latin typeface="Monaco"/>
              </a:rPr>
              <a:t>&lt;~</a:t>
            </a:r>
            <a:r>
              <a:rPr lang="fi-FI" sz="2400" dirty="0">
                <a:solidFill>
                  <a:srgbClr val="000000"/>
                </a:solidFill>
                <a:latin typeface="Monaco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Monaco"/>
              </a:rPr>
              <a:t>join([pipe</a:t>
            </a:r>
            <a:r>
              <a:rPr lang="fi-FI" sz="2400" dirty="0">
                <a:solidFill>
                  <a:srgbClr val="000000"/>
                </a:solidFill>
                <a:latin typeface="Monaco"/>
              </a:rPr>
              <a:t>, </a:t>
            </a:r>
            <a:r>
              <a:rPr lang="fi-FI" sz="2400" dirty="0" err="1">
                <a:solidFill>
                  <a:srgbClr val="000000"/>
                </a:solidFill>
                <a:latin typeface="Monaco"/>
              </a:rPr>
              <a:t>tock]).map{|p</a:t>
            </a:r>
            <a:r>
              <a:rPr lang="fi-FI" sz="2400" dirty="0">
                <a:solidFill>
                  <a:srgbClr val="000000"/>
                </a:solidFill>
                <a:latin typeface="Monaco"/>
              </a:rPr>
              <a:t>, t| p }</a:t>
            </a:r>
          </a:p>
          <a:p>
            <a:pPr marL="114300" indent="0">
              <a:buNone/>
            </a:pPr>
            <a:r>
              <a:rPr lang="en-US" sz="2400" dirty="0">
                <a:solidFill>
                  <a:srgbClr val="000000"/>
                </a:solidFill>
                <a:latin typeface="Monaco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Monaco"/>
              </a:rPr>
              <a:t>end</a:t>
            </a:r>
            <a:endParaRPr lang="en-US" sz="2400" dirty="0">
              <a:solidFill>
                <a:srgbClr val="000000"/>
              </a:solidFill>
              <a:latin typeface="Monaco"/>
            </a:endParaRPr>
          </a:p>
          <a:p>
            <a:pPr marL="114300" indent="0">
              <a:buNone/>
            </a:pPr>
            <a:endParaRPr lang="en-US" sz="2400" dirty="0">
              <a:solidFill>
                <a:srgbClr val="000000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2400" dirty="0">
                <a:solidFill>
                  <a:srgbClr val="000000"/>
                </a:solidFill>
                <a:latin typeface="Monaco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Monaco"/>
              </a:rPr>
              <a:t>declare</a:t>
            </a:r>
            <a:endParaRPr lang="en-US" sz="2400" dirty="0">
              <a:solidFill>
                <a:srgbClr val="000000"/>
              </a:solidFill>
              <a:latin typeface="Monaco"/>
            </a:endParaRPr>
          </a:p>
          <a:p>
            <a:pPr marL="114300" indent="0">
              <a:buNone/>
            </a:pPr>
            <a:r>
              <a:rPr lang="da-DK" sz="2400" dirty="0">
                <a:solidFill>
                  <a:srgbClr val="000000"/>
                </a:solidFill>
                <a:latin typeface="Monaco"/>
              </a:rPr>
              <a:t>  </a:t>
            </a:r>
            <a:r>
              <a:rPr lang="da-DK" sz="2400" dirty="0" err="1">
                <a:solidFill>
                  <a:srgbClr val="0000FF"/>
                </a:solidFill>
                <a:latin typeface="Monaco"/>
              </a:rPr>
              <a:t>def</a:t>
            </a:r>
            <a:r>
              <a:rPr lang="da-DK" sz="2400" dirty="0">
                <a:solidFill>
                  <a:srgbClr val="000000"/>
                </a:solidFill>
                <a:latin typeface="Monaco"/>
              </a:rPr>
              <a:t> </a:t>
            </a:r>
            <a:r>
              <a:rPr lang="da-DK" sz="2400" dirty="0" err="1">
                <a:solidFill>
                  <a:srgbClr val="F76D00"/>
                </a:solidFill>
                <a:latin typeface="Monaco"/>
              </a:rPr>
              <a:t>rcv</a:t>
            </a:r>
            <a:endParaRPr lang="da-DK" sz="2400" dirty="0">
              <a:solidFill>
                <a:srgbClr val="000000"/>
              </a:solidFill>
              <a:latin typeface="Monaco"/>
            </a:endParaRPr>
          </a:p>
          <a:p>
            <a:pPr marL="114300" indent="0">
              <a:buNone/>
            </a:pPr>
            <a:r>
              <a:rPr lang="pl-PL" sz="2400" dirty="0">
                <a:solidFill>
                  <a:srgbClr val="000000"/>
                </a:solidFill>
                <a:latin typeface="Monaco"/>
              </a:rPr>
              <a:t>    </a:t>
            </a:r>
            <a:r>
              <a:rPr lang="pl-PL" sz="2400" dirty="0" err="1">
                <a:solidFill>
                  <a:srgbClr val="000000"/>
                </a:solidFill>
                <a:latin typeface="Monaco"/>
              </a:rPr>
              <a:t>ack</a:t>
            </a:r>
            <a:r>
              <a:rPr lang="pl-PL" sz="2400" dirty="0">
                <a:solidFill>
                  <a:srgbClr val="000000"/>
                </a:solidFill>
                <a:latin typeface="Monaco"/>
              </a:rPr>
              <a:t> </a:t>
            </a:r>
            <a:r>
              <a:rPr lang="pl-PL" sz="2400" dirty="0">
                <a:solidFill>
                  <a:srgbClr val="0000FF"/>
                </a:solidFill>
                <a:latin typeface="Monaco"/>
              </a:rPr>
              <a:t>&lt;~</a:t>
            </a:r>
            <a:r>
              <a:rPr lang="pl-PL" sz="2400" dirty="0">
                <a:solidFill>
                  <a:srgbClr val="000000"/>
                </a:solidFill>
                <a:latin typeface="Monaco"/>
              </a:rPr>
              <a:t> </a:t>
            </a:r>
            <a:r>
              <a:rPr lang="pl-PL" sz="2400" dirty="0" err="1">
                <a:solidFill>
                  <a:srgbClr val="000000"/>
                </a:solidFill>
                <a:latin typeface="Monaco"/>
              </a:rPr>
              <a:t>pipe_chan.map</a:t>
            </a:r>
            <a:r>
              <a:rPr lang="pl-PL" sz="2400" dirty="0">
                <a:solidFill>
                  <a:srgbClr val="000000"/>
                </a:solidFill>
                <a:latin typeface="Monaco"/>
              </a:rPr>
              <a:t> {|p| [</a:t>
            </a:r>
            <a:r>
              <a:rPr lang="pl-PL" sz="2400" dirty="0" err="1">
                <a:solidFill>
                  <a:srgbClr val="000000"/>
                </a:solidFill>
                <a:latin typeface="Monaco"/>
              </a:rPr>
              <a:t>p.src</a:t>
            </a:r>
            <a:r>
              <a:rPr lang="pl-PL" sz="2400" dirty="0">
                <a:solidFill>
                  <a:srgbClr val="000000"/>
                </a:solidFill>
                <a:latin typeface="Monaco"/>
              </a:rPr>
              <a:t>, </a:t>
            </a:r>
            <a:r>
              <a:rPr lang="pl-PL" sz="2400" dirty="0" err="1">
                <a:solidFill>
                  <a:srgbClr val="000000"/>
                </a:solidFill>
                <a:latin typeface="Monaco"/>
              </a:rPr>
              <a:t>p.dst</a:t>
            </a:r>
            <a:r>
              <a:rPr lang="pl-PL" sz="2400" dirty="0">
                <a:solidFill>
                  <a:srgbClr val="000000"/>
                </a:solidFill>
                <a:latin typeface="Monaco"/>
              </a:rPr>
              <a:t>, </a:t>
            </a:r>
            <a:r>
              <a:rPr lang="pl-PL" sz="2400" dirty="0" err="1">
                <a:solidFill>
                  <a:srgbClr val="000000"/>
                </a:solidFill>
                <a:latin typeface="Monaco"/>
              </a:rPr>
              <a:t>p.ident</a:t>
            </a:r>
            <a:r>
              <a:rPr lang="pl-PL" sz="2400" dirty="0">
                <a:solidFill>
                  <a:srgbClr val="000000"/>
                </a:solidFill>
                <a:latin typeface="Monaco"/>
              </a:rPr>
              <a:t>] }</a:t>
            </a:r>
          </a:p>
          <a:p>
            <a:pPr marL="114300" indent="0">
              <a:buNone/>
            </a:pPr>
            <a:r>
              <a:rPr lang="en-US" sz="2400" dirty="0">
                <a:solidFill>
                  <a:srgbClr val="000000"/>
                </a:solidFill>
                <a:latin typeface="Monaco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Monaco"/>
              </a:rPr>
              <a:t>end</a:t>
            </a:r>
            <a:endParaRPr lang="en-US" sz="2400" dirty="0">
              <a:solidFill>
                <a:srgbClr val="000000"/>
              </a:solidFill>
              <a:latin typeface="Monaco"/>
            </a:endParaRPr>
          </a:p>
          <a:p>
            <a:pPr marL="114300" indent="0">
              <a:buNone/>
            </a:pPr>
            <a:endParaRPr lang="en-US" sz="2400" dirty="0">
              <a:solidFill>
                <a:srgbClr val="000000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2400" dirty="0">
                <a:solidFill>
                  <a:srgbClr val="000000"/>
                </a:solidFill>
                <a:latin typeface="Monaco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Monaco"/>
              </a:rPr>
              <a:t>declare</a:t>
            </a:r>
            <a:endParaRPr lang="en-US" sz="2400" dirty="0">
              <a:solidFill>
                <a:srgbClr val="000000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2400" dirty="0">
                <a:solidFill>
                  <a:srgbClr val="000000"/>
                </a:solidFill>
                <a:latin typeface="Monaco"/>
              </a:rPr>
              <a:t>  </a:t>
            </a:r>
            <a:r>
              <a:rPr lang="en-US" sz="2400" dirty="0" err="1">
                <a:solidFill>
                  <a:srgbClr val="0000FF"/>
                </a:solidFill>
                <a:latin typeface="Monaco"/>
              </a:rPr>
              <a:t>def</a:t>
            </a:r>
            <a:r>
              <a:rPr lang="en-US" sz="2400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2400" dirty="0">
                <a:solidFill>
                  <a:srgbClr val="F76D00"/>
                </a:solidFill>
                <a:latin typeface="Monaco"/>
              </a:rPr>
              <a:t>done</a:t>
            </a:r>
            <a:endParaRPr lang="en-US" sz="2400" dirty="0">
              <a:solidFill>
                <a:srgbClr val="000000"/>
              </a:solidFill>
              <a:latin typeface="Monaco"/>
            </a:endParaRPr>
          </a:p>
          <a:p>
            <a:pPr marL="114300" indent="0">
              <a:buNone/>
            </a:pPr>
            <a:r>
              <a:rPr lang="fi-FI" sz="2400" dirty="0">
                <a:solidFill>
                  <a:srgbClr val="000000"/>
                </a:solidFill>
                <a:latin typeface="Monaco"/>
              </a:rPr>
              <a:t>    </a:t>
            </a:r>
            <a:r>
              <a:rPr lang="fi-FI" sz="2400" dirty="0" err="1">
                <a:solidFill>
                  <a:srgbClr val="000000"/>
                </a:solidFill>
                <a:latin typeface="Monaco"/>
              </a:rPr>
              <a:t>apj</a:t>
            </a:r>
            <a:r>
              <a:rPr lang="fi-FI" sz="2400" dirty="0">
                <a:solidFill>
                  <a:srgbClr val="000000"/>
                </a:solidFill>
                <a:latin typeface="Monaco"/>
              </a:rPr>
              <a:t> </a:t>
            </a:r>
            <a:r>
              <a:rPr lang="fi-FI" sz="2400" dirty="0">
                <a:solidFill>
                  <a:srgbClr val="0000FF"/>
                </a:solidFill>
                <a:latin typeface="Monaco"/>
              </a:rPr>
              <a:t>=</a:t>
            </a:r>
            <a:r>
              <a:rPr lang="fi-FI" sz="2400" dirty="0">
                <a:solidFill>
                  <a:srgbClr val="000000"/>
                </a:solidFill>
                <a:latin typeface="Monaco"/>
              </a:rPr>
              <a:t> join [</a:t>
            </a:r>
            <a:r>
              <a:rPr lang="fi-FI" sz="2400" dirty="0" err="1">
                <a:solidFill>
                  <a:srgbClr val="000000"/>
                </a:solidFill>
                <a:latin typeface="Monaco"/>
              </a:rPr>
              <a:t>ack</a:t>
            </a:r>
            <a:r>
              <a:rPr lang="fi-FI" sz="2400" dirty="0">
                <a:solidFill>
                  <a:srgbClr val="000000"/>
                </a:solidFill>
                <a:latin typeface="Monaco"/>
              </a:rPr>
              <a:t>, </a:t>
            </a:r>
            <a:r>
              <a:rPr lang="fi-FI" sz="2400" dirty="0" err="1">
                <a:solidFill>
                  <a:srgbClr val="000000"/>
                </a:solidFill>
                <a:latin typeface="Monaco"/>
              </a:rPr>
              <a:t>pipe</a:t>
            </a:r>
            <a:r>
              <a:rPr lang="fi-FI" sz="2400" dirty="0">
                <a:solidFill>
                  <a:srgbClr val="000000"/>
                </a:solidFill>
                <a:latin typeface="Monaco"/>
              </a:rPr>
              <a:t>], [</a:t>
            </a:r>
            <a:r>
              <a:rPr lang="fi-FI" sz="2400" dirty="0" err="1">
                <a:solidFill>
                  <a:srgbClr val="000000"/>
                </a:solidFill>
                <a:latin typeface="Monaco"/>
              </a:rPr>
              <a:t>ack.ident</a:t>
            </a:r>
            <a:r>
              <a:rPr lang="fi-FI" sz="2400" dirty="0">
                <a:solidFill>
                  <a:srgbClr val="000000"/>
                </a:solidFill>
                <a:latin typeface="Monaco"/>
              </a:rPr>
              <a:t>, </a:t>
            </a:r>
            <a:r>
              <a:rPr lang="fi-FI" sz="2400" dirty="0" err="1">
                <a:solidFill>
                  <a:srgbClr val="000000"/>
                </a:solidFill>
                <a:latin typeface="Monaco"/>
              </a:rPr>
              <a:t>pipe.ident</a:t>
            </a:r>
            <a:r>
              <a:rPr lang="fi-FI" sz="2400" dirty="0">
                <a:solidFill>
                  <a:srgbClr val="000000"/>
                </a:solidFill>
                <a:latin typeface="Monaco"/>
              </a:rPr>
              <a:t>]</a:t>
            </a:r>
          </a:p>
          <a:p>
            <a:pPr marL="114300" indent="0">
              <a:buNone/>
            </a:pPr>
            <a:r>
              <a:rPr lang="hu-HU" sz="2400" dirty="0">
                <a:solidFill>
                  <a:srgbClr val="000000"/>
                </a:solidFill>
                <a:latin typeface="Monaco"/>
              </a:rPr>
              <a:t>    pipe_sent </a:t>
            </a:r>
            <a:r>
              <a:rPr lang="hu-HU" sz="2400" dirty="0">
                <a:solidFill>
                  <a:srgbClr val="0000FF"/>
                </a:solidFill>
                <a:latin typeface="Monaco"/>
              </a:rPr>
              <a:t>&lt;=</a:t>
            </a:r>
            <a:r>
              <a:rPr lang="hu-HU" sz="2400" dirty="0">
                <a:solidFill>
                  <a:srgbClr val="000000"/>
                </a:solidFill>
                <a:latin typeface="Monaco"/>
              </a:rPr>
              <a:t> apj.map {|a, p| p </a:t>
            </a:r>
            <a:r>
              <a:rPr lang="hu-HU" sz="2400" dirty="0" smtClean="0">
                <a:solidFill>
                  <a:srgbClr val="000000"/>
                </a:solidFill>
                <a:latin typeface="Monaco"/>
              </a:rPr>
              <a:t>}</a:t>
            </a:r>
          </a:p>
          <a:p>
            <a:pPr marL="114300" indent="0">
              <a:buNone/>
            </a:pPr>
            <a:r>
              <a:rPr lang="hu-HU" sz="2400" dirty="0" smtClean="0">
                <a:solidFill>
                  <a:srgbClr val="000000"/>
                </a:solidFill>
                <a:latin typeface="Monaco"/>
              </a:rPr>
              <a:t>    pipe &lt;- apj.map{|a, p| p}</a:t>
            </a:r>
          </a:p>
          <a:p>
            <a:pPr marL="114300" indent="0">
              <a:buNone/>
            </a:pPr>
            <a:r>
              <a:rPr lang="en-US" sz="2400" dirty="0" smtClean="0">
                <a:solidFill>
                  <a:srgbClr val="000000"/>
                </a:solidFill>
                <a:latin typeface="Monaco"/>
              </a:rPr>
              <a:t>  </a:t>
            </a:r>
            <a:r>
              <a:rPr lang="en-US" sz="2400" dirty="0" smtClean="0">
                <a:solidFill>
                  <a:srgbClr val="0000FF"/>
                </a:solidFill>
                <a:latin typeface="Monaco"/>
              </a:rPr>
              <a:t>end</a:t>
            </a:r>
            <a:endParaRPr lang="en-US" sz="2400" dirty="0" smtClean="0">
              <a:solidFill>
                <a:srgbClr val="000000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2400" dirty="0" smtClean="0">
                <a:solidFill>
                  <a:srgbClr val="0000FF"/>
                </a:solidFill>
                <a:latin typeface="Monaco"/>
              </a:rPr>
              <a:t>end</a:t>
            </a:r>
            <a:endParaRPr lang="en-US" sz="2400" u="sng" dirty="0">
              <a:solidFill>
                <a:srgbClr val="000000"/>
              </a:solidFill>
              <a:latin typeface="Monaco"/>
            </a:endParaRPr>
          </a:p>
          <a:p>
            <a:pPr marL="114300" indent="0">
              <a:buNone/>
            </a:pPr>
            <a:endParaRPr lang="en-US" sz="2400" dirty="0">
              <a:solidFill>
                <a:srgbClr val="000000"/>
              </a:solidFill>
              <a:latin typeface="Monaco"/>
            </a:endParaRP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733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1"/>
    </mc:Choice>
    <mc:Fallback>
      <p:transition xmlns:p14="http://schemas.microsoft.com/office/powerpoint/2010/main" spd="slow" advTm="210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payoff is in the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study: 2 replicated </a:t>
            </a:r>
            <a:r>
              <a:rPr lang="en-US" dirty="0" smtClean="0"/>
              <a:t>shopping </a:t>
            </a:r>
            <a:r>
              <a:rPr lang="en-US" dirty="0" smtClean="0"/>
              <a:t>cart implementations</a:t>
            </a:r>
            <a:endParaRPr lang="en-US" dirty="0" smtClean="0"/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replicated</a:t>
            </a:r>
            <a:r>
              <a:rPr lang="en-US" dirty="0" smtClean="0"/>
              <a:t> </a:t>
            </a:r>
            <a:r>
              <a:rPr lang="en-US" dirty="0" smtClean="0"/>
              <a:t>key/value-store with “destructive” overwriting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“</a:t>
            </a:r>
            <a:r>
              <a:rPr lang="en-US" dirty="0" smtClean="0"/>
              <a:t>disorderly” version </a:t>
            </a:r>
            <a:r>
              <a:rPr lang="en-US" dirty="0" smtClean="0"/>
              <a:t>that accumulates/replicates user actions</a:t>
            </a:r>
          </a:p>
          <a:p>
            <a:pPr marL="868680" lvl="1" indent="-457200">
              <a:buFont typeface="+mj-lt"/>
              <a:buAutoNum type="arabicPeriod"/>
            </a:pPr>
            <a:endParaRPr lang="en-US" dirty="0" smtClean="0"/>
          </a:p>
          <a:p>
            <a:r>
              <a:rPr lang="en-US" dirty="0" smtClean="0"/>
              <a:t>demonstrates automatic consistency analysis </a:t>
            </a:r>
          </a:p>
          <a:p>
            <a:pPr lvl="1"/>
            <a:r>
              <a:rPr lang="en-US" dirty="0" smtClean="0"/>
              <a:t>isolate </a:t>
            </a:r>
            <a:r>
              <a:rPr lang="en-US" dirty="0" smtClean="0"/>
              <a:t>points of order for coordination</a:t>
            </a:r>
            <a:endParaRPr lang="en-US" dirty="0" smtClean="0"/>
          </a:p>
          <a:p>
            <a:pPr lvl="1"/>
            <a:r>
              <a:rPr lang="en-US" dirty="0" smtClean="0"/>
              <a:t>highlights why the 2</a:t>
            </a:r>
            <a:r>
              <a:rPr lang="en-US" baseline="30000" dirty="0" smtClean="0"/>
              <a:t>nd</a:t>
            </a:r>
            <a:r>
              <a:rPr lang="en-US" dirty="0" smtClean="0"/>
              <a:t> implementation is preferable to 1</a:t>
            </a:r>
            <a:r>
              <a:rPr lang="en-US" baseline="30000" dirty="0" smtClean="0"/>
              <a:t>st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tolerating inconsistency (</a:t>
            </a:r>
            <a:r>
              <a:rPr lang="en-US" dirty="0" err="1" smtClean="0"/>
              <a:t>autoPat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identify “tainted” </a:t>
            </a:r>
            <a:r>
              <a:rPr lang="en-US" dirty="0" smtClean="0"/>
              <a:t>data in a program</a:t>
            </a:r>
            <a:endParaRPr lang="en-US" dirty="0" smtClean="0"/>
          </a:p>
          <a:p>
            <a:pPr lvl="1"/>
            <a:r>
              <a:rPr lang="en-US" dirty="0" smtClean="0"/>
              <a:t>automatically generate scaffolding for </a:t>
            </a:r>
            <a:r>
              <a:rPr lang="en-US" dirty="0" smtClean="0"/>
              <a:t>compensation logic</a:t>
            </a:r>
          </a:p>
        </p:txBody>
      </p:sp>
    </p:spTree>
    <p:extLst>
      <p:ext uri="{BB962C8B-B14F-4D97-AF65-F5344CB8AC3E}">
        <p14:creationId xmlns:p14="http://schemas.microsoft.com/office/powerpoint/2010/main" val="1240352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745"/>
    </mc:Choice>
    <mc:Fallback>
      <p:transition xmlns:p14="http://schemas.microsoft.com/office/powerpoint/2010/main" spd="slow" advTm="10374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destructive</a:t>
            </a:r>
            <a:br>
              <a:rPr lang="en-US" sz="3200" dirty="0" smtClean="0"/>
            </a:br>
            <a:r>
              <a:rPr lang="en-US" sz="3200" dirty="0" smtClean="0"/>
              <a:t>cart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2083" y="307864"/>
            <a:ext cx="6555768" cy="6550136"/>
          </a:xfrm>
          <a:ln>
            <a:solidFill>
              <a:srgbClr val="FFFFFF"/>
            </a:solidFill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1">
            <a:normAutofit fontScale="92500" lnSpcReduction="10000"/>
          </a:bodyPr>
          <a:lstStyle/>
          <a:p>
            <a:pPr marL="114300" indent="0">
              <a:buNone/>
            </a:pPr>
            <a:r>
              <a:rPr lang="en-US" sz="1200" dirty="0">
                <a:solidFill>
                  <a:srgbClr val="0000FF"/>
                </a:solidFill>
                <a:latin typeface="Monaco"/>
              </a:rPr>
              <a:t>module</a:t>
            </a:r>
            <a:r>
              <a:rPr lang="en-US" sz="12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Monaco"/>
              </a:rPr>
              <a:t>DestructiveCart</a:t>
            </a:r>
            <a:endParaRPr lang="en-US" sz="12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200" dirty="0">
                <a:solidFill>
                  <a:prstClr val="black"/>
                </a:solidFill>
                <a:latin typeface="Monaco"/>
              </a:rPr>
              <a:t>  </a:t>
            </a:r>
            <a:r>
              <a:rPr lang="en-US" sz="1200" dirty="0">
                <a:solidFill>
                  <a:srgbClr val="0000FF"/>
                </a:solidFill>
                <a:latin typeface="Monaco"/>
              </a:rPr>
              <a:t>include</a:t>
            </a:r>
            <a:r>
              <a:rPr lang="en-US" sz="12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Monaco"/>
              </a:rPr>
              <a:t>CartProtocol</a:t>
            </a:r>
            <a:endParaRPr lang="en-US" sz="12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200" dirty="0">
                <a:solidFill>
                  <a:prstClr val="black"/>
                </a:solidFill>
                <a:latin typeface="Monaco"/>
              </a:rPr>
              <a:t>  </a:t>
            </a:r>
            <a:r>
              <a:rPr lang="en-US" sz="1200" dirty="0">
                <a:solidFill>
                  <a:srgbClr val="0000FF"/>
                </a:solidFill>
                <a:latin typeface="Monaco"/>
              </a:rPr>
              <a:t>include</a:t>
            </a:r>
            <a:r>
              <a:rPr lang="en-US" sz="12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Monaco"/>
              </a:rPr>
              <a:t>KVSProtocol</a:t>
            </a:r>
            <a:endParaRPr lang="en-US" sz="12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endParaRPr lang="en-US" sz="12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200" dirty="0">
                <a:solidFill>
                  <a:prstClr val="black"/>
                </a:solidFill>
                <a:latin typeface="Monaco"/>
              </a:rPr>
              <a:t>  </a:t>
            </a:r>
            <a:r>
              <a:rPr lang="en-US" sz="1200" dirty="0">
                <a:solidFill>
                  <a:srgbClr val="0000FF"/>
                </a:solidFill>
                <a:latin typeface="Monaco"/>
              </a:rPr>
              <a:t>declare</a:t>
            </a:r>
            <a:r>
              <a:rPr lang="en-US" sz="1200" dirty="0">
                <a:solidFill>
                  <a:prstClr val="black"/>
                </a:solidFill>
                <a:latin typeface="Monaco"/>
              </a:rPr>
              <a:t> </a:t>
            </a:r>
          </a:p>
          <a:p>
            <a:pPr marL="114300" indent="0">
              <a:buNone/>
            </a:pPr>
            <a:r>
              <a:rPr lang="en-US" sz="1200" dirty="0">
                <a:solidFill>
                  <a:prstClr val="black"/>
                </a:solidFill>
                <a:latin typeface="Monaco"/>
              </a:rPr>
              <a:t>  </a:t>
            </a:r>
            <a:r>
              <a:rPr lang="en-US" sz="1200" dirty="0" err="1">
                <a:solidFill>
                  <a:srgbClr val="0000FF"/>
                </a:solidFill>
                <a:latin typeface="Monaco"/>
              </a:rPr>
              <a:t>def</a:t>
            </a:r>
            <a:r>
              <a:rPr lang="en-US" sz="12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200" dirty="0" err="1">
                <a:solidFill>
                  <a:srgbClr val="F76D00"/>
                </a:solidFill>
                <a:latin typeface="Monaco"/>
              </a:rPr>
              <a:t>do_action</a:t>
            </a:r>
            <a:endParaRPr lang="en-US" sz="12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200" dirty="0">
                <a:solidFill>
                  <a:prstClr val="black"/>
                </a:solidFill>
                <a:latin typeface="Monaco"/>
              </a:rPr>
              <a:t>    </a:t>
            </a:r>
            <a:r>
              <a:rPr lang="en-US" sz="1200" dirty="0" err="1">
                <a:solidFill>
                  <a:prstClr val="black"/>
                </a:solidFill>
                <a:latin typeface="Monaco"/>
              </a:rPr>
              <a:t>kvget</a:t>
            </a:r>
            <a:r>
              <a:rPr lang="en-US" sz="12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Monaco"/>
              </a:rPr>
              <a:t>&lt;=</a:t>
            </a:r>
            <a:r>
              <a:rPr lang="en-US" sz="12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Monaco"/>
              </a:rPr>
              <a:t>action_msg.map</a:t>
            </a:r>
            <a:r>
              <a:rPr lang="en-US" sz="1200" dirty="0">
                <a:solidFill>
                  <a:prstClr val="black"/>
                </a:solidFill>
                <a:latin typeface="Monaco"/>
              </a:rPr>
              <a:t>{|a| [</a:t>
            </a:r>
            <a:r>
              <a:rPr lang="en-US" sz="1200" dirty="0" err="1">
                <a:solidFill>
                  <a:prstClr val="black"/>
                </a:solidFill>
                <a:latin typeface="Monaco"/>
              </a:rPr>
              <a:t>a.reqid</a:t>
            </a:r>
            <a:r>
              <a:rPr lang="en-US" sz="1200" dirty="0">
                <a:solidFill>
                  <a:prstClr val="black"/>
                </a:solidFill>
                <a:latin typeface="Monaco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Monaco"/>
              </a:rPr>
              <a:t>a.key</a:t>
            </a:r>
            <a:r>
              <a:rPr lang="en-US" sz="1200" dirty="0">
                <a:solidFill>
                  <a:prstClr val="black"/>
                </a:solidFill>
                <a:latin typeface="Monaco"/>
              </a:rPr>
              <a:t>]}</a:t>
            </a:r>
          </a:p>
          <a:p>
            <a:pPr marL="114300" indent="0">
              <a:buNone/>
            </a:pPr>
            <a:r>
              <a:rPr lang="en-US" sz="1200" dirty="0">
                <a:solidFill>
                  <a:prstClr val="black"/>
                </a:solidFill>
                <a:latin typeface="Monaco"/>
              </a:rPr>
              <a:t>    </a:t>
            </a:r>
            <a:r>
              <a:rPr lang="en-US" sz="1200" dirty="0" err="1">
                <a:solidFill>
                  <a:prstClr val="black"/>
                </a:solidFill>
                <a:latin typeface="Monaco"/>
              </a:rPr>
              <a:t>kvput</a:t>
            </a:r>
            <a:r>
              <a:rPr lang="en-US" sz="12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Monaco"/>
              </a:rPr>
              <a:t>&lt;=</a:t>
            </a:r>
            <a:r>
              <a:rPr lang="en-US" sz="12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Monaco"/>
              </a:rPr>
              <a:t>action_msg.map</a:t>
            </a:r>
            <a:r>
              <a:rPr lang="en-US" sz="12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Monaco"/>
              </a:rPr>
              <a:t>do </a:t>
            </a:r>
            <a:r>
              <a:rPr lang="en-US" sz="1200" dirty="0">
                <a:solidFill>
                  <a:prstClr val="black"/>
                </a:solidFill>
                <a:latin typeface="Monaco"/>
              </a:rPr>
              <a:t>|a|</a:t>
            </a:r>
          </a:p>
          <a:p>
            <a:pPr marL="114300" indent="0">
              <a:buNone/>
            </a:pPr>
            <a:r>
              <a:rPr lang="en-US" sz="1200" dirty="0">
                <a:solidFill>
                  <a:prstClr val="black"/>
                </a:solidFill>
                <a:latin typeface="Monaco"/>
              </a:rPr>
              <a:t>      </a:t>
            </a:r>
            <a:r>
              <a:rPr lang="en-US" sz="1200" dirty="0">
                <a:solidFill>
                  <a:srgbClr val="0000FF"/>
                </a:solidFill>
                <a:latin typeface="Monaco"/>
              </a:rPr>
              <a:t>if</a:t>
            </a:r>
            <a:r>
              <a:rPr lang="en-US" sz="12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Monaco"/>
              </a:rPr>
              <a:t>a.action</a:t>
            </a:r>
            <a:r>
              <a:rPr lang="en-US" sz="12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Monaco"/>
              </a:rPr>
              <a:t>==</a:t>
            </a:r>
            <a:r>
              <a:rPr lang="en-US" sz="12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200" dirty="0">
                <a:solidFill>
                  <a:srgbClr val="208C10"/>
                </a:solidFill>
                <a:latin typeface="Monaco"/>
              </a:rPr>
              <a:t>"A"</a:t>
            </a:r>
            <a:r>
              <a:rPr lang="en-US" sz="1200" dirty="0">
                <a:solidFill>
                  <a:prstClr val="black"/>
                </a:solidFill>
                <a:latin typeface="Monaco"/>
              </a:rPr>
              <a:t> </a:t>
            </a:r>
          </a:p>
          <a:p>
            <a:pPr marL="114300" indent="0">
              <a:buNone/>
            </a:pPr>
            <a:r>
              <a:rPr lang="en-US" sz="1200" dirty="0">
                <a:solidFill>
                  <a:prstClr val="black"/>
                </a:solidFill>
                <a:latin typeface="Monaco"/>
              </a:rPr>
              <a:t>        </a:t>
            </a:r>
            <a:r>
              <a:rPr lang="en-US" sz="1200" dirty="0">
                <a:solidFill>
                  <a:srgbClr val="0000FF"/>
                </a:solidFill>
                <a:latin typeface="Monaco"/>
              </a:rPr>
              <a:t>unless</a:t>
            </a:r>
            <a:r>
              <a:rPr lang="en-US" sz="12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Monaco"/>
              </a:rPr>
              <a:t>kvget_response.map</a:t>
            </a:r>
            <a:r>
              <a:rPr lang="en-US" sz="1200" dirty="0">
                <a:solidFill>
                  <a:prstClr val="black"/>
                </a:solidFill>
                <a:latin typeface="Monaco"/>
              </a:rPr>
              <a:t>{|b| </a:t>
            </a:r>
            <a:r>
              <a:rPr lang="en-US" sz="1200" dirty="0" err="1">
                <a:solidFill>
                  <a:prstClr val="black"/>
                </a:solidFill>
                <a:latin typeface="Monaco"/>
              </a:rPr>
              <a:t>b.key</a:t>
            </a:r>
            <a:r>
              <a:rPr lang="en-US" sz="1200" dirty="0">
                <a:solidFill>
                  <a:prstClr val="black"/>
                </a:solidFill>
                <a:latin typeface="Monaco"/>
              </a:rPr>
              <a:t>}.include? </a:t>
            </a:r>
            <a:r>
              <a:rPr lang="en-US" sz="1200" dirty="0" err="1">
                <a:solidFill>
                  <a:prstClr val="black"/>
                </a:solidFill>
                <a:latin typeface="Monaco"/>
              </a:rPr>
              <a:t>a.session</a:t>
            </a:r>
            <a:endParaRPr lang="en-US" sz="12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pl-PL" sz="1200" dirty="0">
                <a:solidFill>
                  <a:prstClr val="black"/>
                </a:solidFill>
                <a:latin typeface="Monaco"/>
              </a:rPr>
              <a:t>          [</a:t>
            </a:r>
            <a:r>
              <a:rPr lang="pl-PL" sz="1200" dirty="0" err="1">
                <a:solidFill>
                  <a:prstClr val="black"/>
                </a:solidFill>
                <a:latin typeface="Monaco"/>
              </a:rPr>
              <a:t>a.server</a:t>
            </a:r>
            <a:r>
              <a:rPr lang="pl-PL" sz="1200" dirty="0">
                <a:solidFill>
                  <a:prstClr val="black"/>
                </a:solidFill>
                <a:latin typeface="Monaco"/>
              </a:rPr>
              <a:t>, </a:t>
            </a:r>
            <a:r>
              <a:rPr lang="pl-PL" sz="1200" dirty="0" err="1">
                <a:solidFill>
                  <a:prstClr val="black"/>
                </a:solidFill>
                <a:latin typeface="Monaco"/>
              </a:rPr>
              <a:t>a.client</a:t>
            </a:r>
            <a:r>
              <a:rPr lang="pl-PL" sz="1200" dirty="0">
                <a:solidFill>
                  <a:prstClr val="black"/>
                </a:solidFill>
                <a:latin typeface="Monaco"/>
              </a:rPr>
              <a:t>, </a:t>
            </a:r>
            <a:r>
              <a:rPr lang="pl-PL" sz="1200" dirty="0" err="1">
                <a:solidFill>
                  <a:prstClr val="black"/>
                </a:solidFill>
                <a:latin typeface="Monaco"/>
              </a:rPr>
              <a:t>a.session</a:t>
            </a:r>
            <a:r>
              <a:rPr lang="pl-PL" sz="1200" dirty="0">
                <a:solidFill>
                  <a:prstClr val="black"/>
                </a:solidFill>
                <a:latin typeface="Monaco"/>
              </a:rPr>
              <a:t>, </a:t>
            </a:r>
            <a:r>
              <a:rPr lang="pl-PL" sz="1200" dirty="0" err="1">
                <a:solidFill>
                  <a:prstClr val="black"/>
                </a:solidFill>
                <a:latin typeface="Monaco"/>
              </a:rPr>
              <a:t>a.reqid</a:t>
            </a:r>
            <a:r>
              <a:rPr lang="pl-PL" sz="1200" dirty="0">
                <a:solidFill>
                  <a:prstClr val="black"/>
                </a:solidFill>
                <a:latin typeface="Monaco"/>
              </a:rPr>
              <a:t>, [</a:t>
            </a:r>
            <a:r>
              <a:rPr lang="pl-PL" sz="1200" dirty="0" err="1">
                <a:solidFill>
                  <a:prstClr val="black"/>
                </a:solidFill>
                <a:latin typeface="Monaco"/>
              </a:rPr>
              <a:t>a.item</a:t>
            </a:r>
            <a:r>
              <a:rPr lang="pl-PL" sz="1200" dirty="0">
                <a:solidFill>
                  <a:prstClr val="black"/>
                </a:solidFill>
                <a:latin typeface="Monaco"/>
              </a:rPr>
              <a:t>]]</a:t>
            </a:r>
          </a:p>
          <a:p>
            <a:pPr marL="114300" indent="0">
              <a:buNone/>
            </a:pPr>
            <a:r>
              <a:rPr lang="en-US" sz="1200" dirty="0">
                <a:solidFill>
                  <a:prstClr val="black"/>
                </a:solidFill>
                <a:latin typeface="Monaco"/>
              </a:rPr>
              <a:t>        </a:t>
            </a:r>
            <a:r>
              <a:rPr lang="en-US" sz="1200" dirty="0">
                <a:solidFill>
                  <a:srgbClr val="0000FF"/>
                </a:solidFill>
                <a:latin typeface="Monaco"/>
              </a:rPr>
              <a:t>end</a:t>
            </a:r>
            <a:endParaRPr lang="en-US" sz="12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da-DK" sz="1200" dirty="0">
                <a:solidFill>
                  <a:prstClr val="black"/>
                </a:solidFill>
                <a:latin typeface="Monaco"/>
              </a:rPr>
              <a:t>      </a:t>
            </a:r>
            <a:r>
              <a:rPr lang="da-DK" sz="1200" dirty="0">
                <a:solidFill>
                  <a:srgbClr val="0000FF"/>
                </a:solidFill>
                <a:latin typeface="Monaco"/>
              </a:rPr>
              <a:t>end</a:t>
            </a:r>
            <a:r>
              <a:rPr lang="da-DK" sz="1200" dirty="0">
                <a:solidFill>
                  <a:prstClr val="black"/>
                </a:solidFill>
                <a:latin typeface="Monaco"/>
              </a:rPr>
              <a:t> </a:t>
            </a:r>
          </a:p>
          <a:p>
            <a:pPr marL="114300" indent="0">
              <a:buNone/>
            </a:pPr>
            <a:r>
              <a:rPr lang="en-US" sz="1200" dirty="0">
                <a:solidFill>
                  <a:prstClr val="black"/>
                </a:solidFill>
                <a:latin typeface="Monaco"/>
              </a:rPr>
              <a:t>    </a:t>
            </a:r>
            <a:r>
              <a:rPr lang="en-US" sz="1200" dirty="0">
                <a:solidFill>
                  <a:srgbClr val="0000FF"/>
                </a:solidFill>
                <a:latin typeface="Monaco"/>
              </a:rPr>
              <a:t>end</a:t>
            </a:r>
            <a:endParaRPr lang="en-US" sz="12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fi-FI" sz="1200" dirty="0">
                <a:solidFill>
                  <a:prstClr val="black"/>
                </a:solidFill>
                <a:latin typeface="Monaco"/>
              </a:rPr>
              <a:t>    </a:t>
            </a:r>
            <a:r>
              <a:rPr lang="fi-FI" sz="1200" dirty="0" err="1">
                <a:solidFill>
                  <a:prstClr val="black"/>
                </a:solidFill>
                <a:latin typeface="Monaco"/>
              </a:rPr>
              <a:t>old_state</a:t>
            </a:r>
            <a:r>
              <a:rPr lang="fi-FI" sz="1200" dirty="0">
                <a:solidFill>
                  <a:prstClr val="black"/>
                </a:solidFill>
                <a:latin typeface="Monaco"/>
              </a:rPr>
              <a:t> </a:t>
            </a:r>
            <a:r>
              <a:rPr lang="fi-FI" sz="1200" dirty="0">
                <a:solidFill>
                  <a:srgbClr val="0000FF"/>
                </a:solidFill>
                <a:latin typeface="Monaco"/>
              </a:rPr>
              <a:t>=</a:t>
            </a:r>
            <a:r>
              <a:rPr lang="fi-FI" sz="1200" dirty="0">
                <a:solidFill>
                  <a:prstClr val="black"/>
                </a:solidFill>
                <a:latin typeface="Monaco"/>
              </a:rPr>
              <a:t> join [</a:t>
            </a:r>
            <a:r>
              <a:rPr lang="fi-FI" sz="1200" dirty="0" err="1">
                <a:solidFill>
                  <a:prstClr val="black"/>
                </a:solidFill>
                <a:latin typeface="Monaco"/>
              </a:rPr>
              <a:t>kvget_response</a:t>
            </a:r>
            <a:r>
              <a:rPr lang="fi-FI" sz="1200" dirty="0">
                <a:solidFill>
                  <a:prstClr val="black"/>
                </a:solidFill>
                <a:latin typeface="Monaco"/>
              </a:rPr>
              <a:t>, </a:t>
            </a:r>
            <a:r>
              <a:rPr lang="fi-FI" sz="1200" dirty="0" err="1">
                <a:solidFill>
                  <a:prstClr val="black"/>
                </a:solidFill>
                <a:latin typeface="Monaco"/>
              </a:rPr>
              <a:t>action_msg</a:t>
            </a:r>
            <a:r>
              <a:rPr lang="fi-FI" sz="1200" dirty="0">
                <a:solidFill>
                  <a:prstClr val="black"/>
                </a:solidFill>
                <a:latin typeface="Monaco"/>
              </a:rPr>
              <a:t>], </a:t>
            </a:r>
          </a:p>
          <a:p>
            <a:pPr marL="114300" indent="0">
              <a:buNone/>
            </a:pPr>
            <a:r>
              <a:rPr lang="en-US" sz="1200" dirty="0">
                <a:solidFill>
                  <a:prstClr val="black"/>
                </a:solidFill>
                <a:latin typeface="Monaco"/>
              </a:rPr>
              <a:t>      [</a:t>
            </a:r>
            <a:r>
              <a:rPr lang="en-US" sz="1200" dirty="0" err="1">
                <a:solidFill>
                  <a:prstClr val="black"/>
                </a:solidFill>
                <a:latin typeface="Monaco"/>
              </a:rPr>
              <a:t>kvget_response.key</a:t>
            </a:r>
            <a:r>
              <a:rPr lang="en-US" sz="1200" dirty="0">
                <a:solidFill>
                  <a:prstClr val="black"/>
                </a:solidFill>
                <a:latin typeface="Monaco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Monaco"/>
              </a:rPr>
              <a:t>action_msg.session</a:t>
            </a:r>
            <a:r>
              <a:rPr lang="en-US" sz="1200" dirty="0">
                <a:solidFill>
                  <a:prstClr val="black"/>
                </a:solidFill>
                <a:latin typeface="Monaco"/>
              </a:rPr>
              <a:t>]</a:t>
            </a:r>
          </a:p>
          <a:p>
            <a:pPr marL="114300" indent="0">
              <a:buNone/>
            </a:pPr>
            <a:r>
              <a:rPr lang="en-US" sz="1200" dirty="0">
                <a:solidFill>
                  <a:prstClr val="black"/>
                </a:solidFill>
                <a:latin typeface="Monaco"/>
              </a:rPr>
              <a:t>    </a:t>
            </a:r>
            <a:r>
              <a:rPr lang="en-US" sz="1200" dirty="0" err="1">
                <a:solidFill>
                  <a:prstClr val="black"/>
                </a:solidFill>
                <a:latin typeface="Monaco"/>
              </a:rPr>
              <a:t>kvput</a:t>
            </a:r>
            <a:r>
              <a:rPr lang="en-US" sz="12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Monaco"/>
              </a:rPr>
              <a:t>&lt;=</a:t>
            </a:r>
            <a:r>
              <a:rPr lang="en-US" sz="12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Monaco"/>
              </a:rPr>
              <a:t>old_state.map</a:t>
            </a:r>
            <a:r>
              <a:rPr lang="en-US" sz="12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Monaco"/>
              </a:rPr>
              <a:t>do </a:t>
            </a:r>
            <a:r>
              <a:rPr lang="en-US" sz="1200" dirty="0">
                <a:solidFill>
                  <a:prstClr val="black"/>
                </a:solidFill>
                <a:latin typeface="Monaco"/>
              </a:rPr>
              <a:t>|b, a|</a:t>
            </a:r>
          </a:p>
          <a:p>
            <a:pPr marL="114300" indent="0">
              <a:buNone/>
            </a:pPr>
            <a:r>
              <a:rPr lang="en-US" sz="1200" dirty="0">
                <a:solidFill>
                  <a:prstClr val="black"/>
                </a:solidFill>
                <a:latin typeface="Monaco"/>
              </a:rPr>
              <a:t>      </a:t>
            </a:r>
            <a:r>
              <a:rPr lang="en-US" sz="1200" dirty="0">
                <a:solidFill>
                  <a:srgbClr val="0000FF"/>
                </a:solidFill>
                <a:latin typeface="Monaco"/>
              </a:rPr>
              <a:t>if</a:t>
            </a:r>
            <a:r>
              <a:rPr lang="en-US" sz="12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Monaco"/>
              </a:rPr>
              <a:t>a.action</a:t>
            </a:r>
            <a:r>
              <a:rPr lang="en-US" sz="12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Monaco"/>
              </a:rPr>
              <a:t>==</a:t>
            </a:r>
            <a:r>
              <a:rPr lang="en-US" sz="12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200" dirty="0">
                <a:solidFill>
                  <a:srgbClr val="208C10"/>
                </a:solidFill>
                <a:latin typeface="Monaco"/>
              </a:rPr>
              <a:t>"A"</a:t>
            </a:r>
            <a:r>
              <a:rPr lang="en-US" sz="1200" dirty="0">
                <a:solidFill>
                  <a:prstClr val="black"/>
                </a:solidFill>
                <a:latin typeface="Monaco"/>
              </a:rPr>
              <a:t> </a:t>
            </a:r>
          </a:p>
          <a:p>
            <a:pPr marL="114300" indent="0">
              <a:buNone/>
            </a:pPr>
            <a:r>
              <a:rPr lang="fi-FI" sz="1200" dirty="0">
                <a:solidFill>
                  <a:prstClr val="black"/>
                </a:solidFill>
                <a:latin typeface="Monaco"/>
              </a:rPr>
              <a:t>        [</a:t>
            </a:r>
            <a:r>
              <a:rPr lang="fi-FI" sz="1200" dirty="0" err="1">
                <a:solidFill>
                  <a:prstClr val="black"/>
                </a:solidFill>
                <a:latin typeface="Monaco"/>
              </a:rPr>
              <a:t>a.server</a:t>
            </a:r>
            <a:r>
              <a:rPr lang="fi-FI" sz="1200" dirty="0">
                <a:solidFill>
                  <a:prstClr val="black"/>
                </a:solidFill>
                <a:latin typeface="Monaco"/>
              </a:rPr>
              <a:t>, </a:t>
            </a:r>
            <a:r>
              <a:rPr lang="fi-FI" sz="1200" dirty="0" err="1">
                <a:solidFill>
                  <a:prstClr val="black"/>
                </a:solidFill>
                <a:latin typeface="Monaco"/>
              </a:rPr>
              <a:t>a.client</a:t>
            </a:r>
            <a:r>
              <a:rPr lang="fi-FI" sz="1200" dirty="0">
                <a:solidFill>
                  <a:prstClr val="black"/>
                </a:solidFill>
                <a:latin typeface="Monaco"/>
              </a:rPr>
              <a:t>, </a:t>
            </a:r>
            <a:r>
              <a:rPr lang="fi-FI" sz="1200" dirty="0" err="1">
                <a:solidFill>
                  <a:prstClr val="black"/>
                </a:solidFill>
                <a:latin typeface="Monaco"/>
              </a:rPr>
              <a:t>a.session</a:t>
            </a:r>
            <a:r>
              <a:rPr lang="fi-FI" sz="1200" dirty="0">
                <a:solidFill>
                  <a:prstClr val="black"/>
                </a:solidFill>
                <a:latin typeface="Monaco"/>
              </a:rPr>
              <a:t>, </a:t>
            </a:r>
            <a:r>
              <a:rPr lang="fi-FI" sz="1200" dirty="0" err="1">
                <a:solidFill>
                  <a:prstClr val="black"/>
                </a:solidFill>
                <a:latin typeface="Monaco"/>
              </a:rPr>
              <a:t>a.reqid</a:t>
            </a:r>
            <a:r>
              <a:rPr lang="fi-FI" sz="1200" dirty="0">
                <a:solidFill>
                  <a:prstClr val="black"/>
                </a:solidFill>
                <a:latin typeface="Monaco"/>
              </a:rPr>
              <a:t>, </a:t>
            </a:r>
            <a:r>
              <a:rPr lang="fi-FI" sz="1200" dirty="0" err="1">
                <a:solidFill>
                  <a:prstClr val="black"/>
                </a:solidFill>
                <a:latin typeface="Monaco"/>
              </a:rPr>
              <a:t>b.value.push(a.item</a:t>
            </a:r>
            <a:r>
              <a:rPr lang="fi-FI" sz="1200" dirty="0">
                <a:solidFill>
                  <a:prstClr val="black"/>
                </a:solidFill>
                <a:latin typeface="Monaco"/>
              </a:rPr>
              <a:t>)]</a:t>
            </a:r>
          </a:p>
          <a:p>
            <a:pPr marL="114300" indent="0">
              <a:buNone/>
            </a:pPr>
            <a:r>
              <a:rPr lang="en-US" sz="1200" dirty="0">
                <a:solidFill>
                  <a:prstClr val="black"/>
                </a:solidFill>
                <a:latin typeface="Monaco"/>
              </a:rPr>
              <a:t>      </a:t>
            </a:r>
            <a:r>
              <a:rPr lang="en-US" sz="1200" dirty="0" err="1">
                <a:solidFill>
                  <a:srgbClr val="0000FF"/>
                </a:solidFill>
                <a:latin typeface="Monaco"/>
              </a:rPr>
              <a:t>elsif</a:t>
            </a:r>
            <a:r>
              <a:rPr lang="en-US" sz="12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Monaco"/>
              </a:rPr>
              <a:t>a.action</a:t>
            </a:r>
            <a:r>
              <a:rPr lang="en-US" sz="12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Monaco"/>
              </a:rPr>
              <a:t>==</a:t>
            </a:r>
            <a:r>
              <a:rPr lang="en-US" sz="12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200" dirty="0">
                <a:solidFill>
                  <a:srgbClr val="208C10"/>
                </a:solidFill>
                <a:latin typeface="Monaco"/>
              </a:rPr>
              <a:t>"D"</a:t>
            </a:r>
            <a:endParaRPr lang="en-US" sz="12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fi-FI" sz="1200" dirty="0">
                <a:solidFill>
                  <a:prstClr val="black"/>
                </a:solidFill>
                <a:latin typeface="Monaco"/>
              </a:rPr>
              <a:t>        [</a:t>
            </a:r>
            <a:r>
              <a:rPr lang="fi-FI" sz="1200" dirty="0" err="1">
                <a:solidFill>
                  <a:prstClr val="black"/>
                </a:solidFill>
                <a:latin typeface="Monaco"/>
              </a:rPr>
              <a:t>a.server</a:t>
            </a:r>
            <a:r>
              <a:rPr lang="fi-FI" sz="1200" dirty="0">
                <a:solidFill>
                  <a:prstClr val="black"/>
                </a:solidFill>
                <a:latin typeface="Monaco"/>
              </a:rPr>
              <a:t>, </a:t>
            </a:r>
            <a:r>
              <a:rPr lang="fi-FI" sz="1200" dirty="0" err="1">
                <a:solidFill>
                  <a:prstClr val="black"/>
                </a:solidFill>
                <a:latin typeface="Monaco"/>
              </a:rPr>
              <a:t>a.client</a:t>
            </a:r>
            <a:r>
              <a:rPr lang="fi-FI" sz="1200" dirty="0">
                <a:solidFill>
                  <a:prstClr val="black"/>
                </a:solidFill>
                <a:latin typeface="Monaco"/>
              </a:rPr>
              <a:t>, </a:t>
            </a:r>
            <a:r>
              <a:rPr lang="fi-FI" sz="1200" dirty="0" err="1">
                <a:solidFill>
                  <a:prstClr val="black"/>
                </a:solidFill>
                <a:latin typeface="Monaco"/>
              </a:rPr>
              <a:t>a.session</a:t>
            </a:r>
            <a:r>
              <a:rPr lang="fi-FI" sz="1200" dirty="0">
                <a:solidFill>
                  <a:prstClr val="black"/>
                </a:solidFill>
                <a:latin typeface="Monaco"/>
              </a:rPr>
              <a:t>, </a:t>
            </a:r>
            <a:r>
              <a:rPr lang="fi-FI" sz="1200" dirty="0" err="1">
                <a:solidFill>
                  <a:prstClr val="black"/>
                </a:solidFill>
                <a:latin typeface="Monaco"/>
              </a:rPr>
              <a:t>a.reqid</a:t>
            </a:r>
            <a:r>
              <a:rPr lang="fi-FI" sz="1200" dirty="0">
                <a:solidFill>
                  <a:prstClr val="black"/>
                </a:solidFill>
                <a:latin typeface="Monaco"/>
              </a:rPr>
              <a:t>, </a:t>
            </a:r>
            <a:r>
              <a:rPr lang="fi-FI" sz="1200" dirty="0" err="1">
                <a:solidFill>
                  <a:prstClr val="black"/>
                </a:solidFill>
                <a:latin typeface="Monaco"/>
              </a:rPr>
              <a:t>delete_one(b.value</a:t>
            </a:r>
            <a:r>
              <a:rPr lang="fi-FI" sz="1200" dirty="0">
                <a:solidFill>
                  <a:prstClr val="black"/>
                </a:solidFill>
                <a:latin typeface="Monaco"/>
              </a:rPr>
              <a:t>, </a:t>
            </a:r>
            <a:r>
              <a:rPr lang="fi-FI" sz="1200" dirty="0" err="1">
                <a:solidFill>
                  <a:prstClr val="black"/>
                </a:solidFill>
                <a:latin typeface="Monaco"/>
              </a:rPr>
              <a:t>a.item</a:t>
            </a:r>
            <a:r>
              <a:rPr lang="fi-FI" sz="1200" dirty="0">
                <a:solidFill>
                  <a:prstClr val="black"/>
                </a:solidFill>
                <a:latin typeface="Monaco"/>
              </a:rPr>
              <a:t>)]</a:t>
            </a:r>
          </a:p>
          <a:p>
            <a:pPr marL="114300" indent="0">
              <a:buNone/>
            </a:pPr>
            <a:r>
              <a:rPr lang="da-DK" sz="1200" dirty="0">
                <a:solidFill>
                  <a:prstClr val="black"/>
                </a:solidFill>
                <a:latin typeface="Monaco"/>
              </a:rPr>
              <a:t>      </a:t>
            </a:r>
            <a:r>
              <a:rPr lang="da-DK" sz="1200" dirty="0">
                <a:solidFill>
                  <a:srgbClr val="0000FF"/>
                </a:solidFill>
                <a:latin typeface="Monaco"/>
              </a:rPr>
              <a:t>end</a:t>
            </a:r>
            <a:r>
              <a:rPr lang="da-DK" sz="1200" dirty="0">
                <a:solidFill>
                  <a:prstClr val="black"/>
                </a:solidFill>
                <a:latin typeface="Monaco"/>
              </a:rPr>
              <a:t> </a:t>
            </a:r>
          </a:p>
          <a:p>
            <a:pPr marL="114300" indent="0">
              <a:buNone/>
            </a:pPr>
            <a:r>
              <a:rPr lang="en-US" sz="1200" dirty="0">
                <a:solidFill>
                  <a:prstClr val="black"/>
                </a:solidFill>
                <a:latin typeface="Monaco"/>
              </a:rPr>
              <a:t>    </a:t>
            </a:r>
            <a:r>
              <a:rPr lang="en-US" sz="1200" dirty="0">
                <a:solidFill>
                  <a:srgbClr val="0000FF"/>
                </a:solidFill>
                <a:latin typeface="Monaco"/>
              </a:rPr>
              <a:t>end</a:t>
            </a:r>
            <a:endParaRPr lang="en-US" sz="12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200" dirty="0">
                <a:solidFill>
                  <a:prstClr val="black"/>
                </a:solidFill>
                <a:latin typeface="Monaco"/>
              </a:rPr>
              <a:t>  </a:t>
            </a:r>
            <a:r>
              <a:rPr lang="en-US" sz="1200" dirty="0">
                <a:solidFill>
                  <a:srgbClr val="0000FF"/>
                </a:solidFill>
                <a:latin typeface="Monaco"/>
              </a:rPr>
              <a:t>end</a:t>
            </a:r>
            <a:endParaRPr lang="en-US" sz="12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2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Monaco"/>
              </a:rPr>
              <a:t>declare</a:t>
            </a:r>
            <a:endParaRPr lang="en-US" sz="12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cs-CZ" sz="1200" dirty="0">
                <a:solidFill>
                  <a:prstClr val="black"/>
                </a:solidFill>
                <a:latin typeface="Monaco"/>
              </a:rPr>
              <a:t>  </a:t>
            </a:r>
            <a:r>
              <a:rPr lang="cs-CZ" sz="1200" dirty="0" err="1">
                <a:solidFill>
                  <a:srgbClr val="0000FF"/>
                </a:solidFill>
                <a:latin typeface="Monaco"/>
              </a:rPr>
              <a:t>def</a:t>
            </a:r>
            <a:r>
              <a:rPr lang="cs-CZ" sz="1200" dirty="0">
                <a:solidFill>
                  <a:prstClr val="black"/>
                </a:solidFill>
                <a:latin typeface="Monaco"/>
              </a:rPr>
              <a:t> </a:t>
            </a:r>
            <a:r>
              <a:rPr lang="cs-CZ" sz="1200" dirty="0" err="1">
                <a:solidFill>
                  <a:srgbClr val="F76D00"/>
                </a:solidFill>
                <a:latin typeface="Monaco"/>
              </a:rPr>
              <a:t>do_checkout</a:t>
            </a:r>
            <a:endParaRPr lang="cs-CZ" sz="12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cs-CZ" sz="1200" dirty="0">
                <a:solidFill>
                  <a:prstClr val="black"/>
                </a:solidFill>
                <a:latin typeface="Monaco"/>
              </a:rPr>
              <a:t>    </a:t>
            </a:r>
            <a:r>
              <a:rPr lang="cs-CZ" sz="1200" dirty="0" err="1">
                <a:solidFill>
                  <a:prstClr val="black"/>
                </a:solidFill>
                <a:latin typeface="Monaco"/>
              </a:rPr>
              <a:t>kvget</a:t>
            </a:r>
            <a:r>
              <a:rPr lang="cs-CZ" sz="1200" dirty="0">
                <a:solidFill>
                  <a:prstClr val="black"/>
                </a:solidFill>
                <a:latin typeface="Monaco"/>
              </a:rPr>
              <a:t> </a:t>
            </a:r>
            <a:r>
              <a:rPr lang="cs-CZ" sz="1200" dirty="0">
                <a:solidFill>
                  <a:srgbClr val="0000FF"/>
                </a:solidFill>
                <a:latin typeface="Monaco"/>
              </a:rPr>
              <a:t>&lt;=</a:t>
            </a:r>
            <a:r>
              <a:rPr lang="cs-CZ" sz="1200" dirty="0">
                <a:solidFill>
                  <a:prstClr val="black"/>
                </a:solidFill>
                <a:latin typeface="Monaco"/>
              </a:rPr>
              <a:t> </a:t>
            </a:r>
            <a:r>
              <a:rPr lang="cs-CZ" sz="1200" dirty="0" err="1">
                <a:solidFill>
                  <a:prstClr val="black"/>
                </a:solidFill>
                <a:latin typeface="Monaco"/>
              </a:rPr>
              <a:t>checkout_msg.map</a:t>
            </a:r>
            <a:r>
              <a:rPr lang="cs-CZ" sz="1200" dirty="0">
                <a:solidFill>
                  <a:prstClr val="black"/>
                </a:solidFill>
                <a:latin typeface="Monaco"/>
              </a:rPr>
              <a:t>{|c| [</a:t>
            </a:r>
            <a:r>
              <a:rPr lang="cs-CZ" sz="1200" dirty="0" err="1">
                <a:solidFill>
                  <a:prstClr val="black"/>
                </a:solidFill>
                <a:latin typeface="Monaco"/>
              </a:rPr>
              <a:t>c.reqid</a:t>
            </a:r>
            <a:r>
              <a:rPr lang="cs-CZ" sz="1200" dirty="0">
                <a:solidFill>
                  <a:prstClr val="black"/>
                </a:solidFill>
                <a:latin typeface="Monaco"/>
              </a:rPr>
              <a:t>, </a:t>
            </a:r>
            <a:r>
              <a:rPr lang="cs-CZ" sz="1200" dirty="0" err="1">
                <a:solidFill>
                  <a:prstClr val="black"/>
                </a:solidFill>
                <a:latin typeface="Monaco"/>
              </a:rPr>
              <a:t>c.session</a:t>
            </a:r>
            <a:r>
              <a:rPr lang="cs-CZ" sz="1200" dirty="0">
                <a:solidFill>
                  <a:prstClr val="black"/>
                </a:solidFill>
                <a:latin typeface="Monaco"/>
              </a:rPr>
              <a:t>]} </a:t>
            </a:r>
          </a:p>
          <a:p>
            <a:pPr marL="114300" indent="0">
              <a:buNone/>
            </a:pPr>
            <a:r>
              <a:rPr lang="fi-FI" sz="1200" dirty="0">
                <a:solidFill>
                  <a:prstClr val="black"/>
                </a:solidFill>
                <a:latin typeface="Monaco"/>
              </a:rPr>
              <a:t>    </a:t>
            </a:r>
            <a:r>
              <a:rPr lang="fi-FI" sz="1200" dirty="0" err="1">
                <a:solidFill>
                  <a:prstClr val="black"/>
                </a:solidFill>
                <a:latin typeface="Monaco"/>
              </a:rPr>
              <a:t>lookup</a:t>
            </a:r>
            <a:r>
              <a:rPr lang="fi-FI" sz="1200" dirty="0">
                <a:solidFill>
                  <a:prstClr val="black"/>
                </a:solidFill>
                <a:latin typeface="Monaco"/>
              </a:rPr>
              <a:t> </a:t>
            </a:r>
            <a:r>
              <a:rPr lang="fi-FI" sz="1200" dirty="0">
                <a:solidFill>
                  <a:srgbClr val="0000FF"/>
                </a:solidFill>
                <a:latin typeface="Monaco"/>
              </a:rPr>
              <a:t>=</a:t>
            </a:r>
            <a:r>
              <a:rPr lang="fi-FI" sz="1200" dirty="0">
                <a:solidFill>
                  <a:prstClr val="black"/>
                </a:solidFill>
                <a:latin typeface="Monaco"/>
              </a:rPr>
              <a:t> join [</a:t>
            </a:r>
            <a:r>
              <a:rPr lang="fi-FI" sz="1200" dirty="0" err="1">
                <a:solidFill>
                  <a:prstClr val="black"/>
                </a:solidFill>
                <a:latin typeface="Monaco"/>
              </a:rPr>
              <a:t>kvget_response</a:t>
            </a:r>
            <a:r>
              <a:rPr lang="fi-FI" sz="1200" dirty="0">
                <a:solidFill>
                  <a:prstClr val="black"/>
                </a:solidFill>
                <a:latin typeface="Monaco"/>
              </a:rPr>
              <a:t>, </a:t>
            </a:r>
            <a:r>
              <a:rPr lang="fi-FI" sz="1200" dirty="0" err="1">
                <a:solidFill>
                  <a:prstClr val="black"/>
                </a:solidFill>
                <a:latin typeface="Monaco"/>
              </a:rPr>
              <a:t>checkout_msg</a:t>
            </a:r>
            <a:r>
              <a:rPr lang="fi-FI" sz="1200" dirty="0">
                <a:solidFill>
                  <a:prstClr val="black"/>
                </a:solidFill>
                <a:latin typeface="Monaco"/>
              </a:rPr>
              <a:t>], </a:t>
            </a:r>
          </a:p>
          <a:p>
            <a:pPr marL="114300" indent="0">
              <a:buNone/>
            </a:pPr>
            <a:r>
              <a:rPr lang="cs-CZ" sz="1200" dirty="0">
                <a:solidFill>
                  <a:prstClr val="black"/>
                </a:solidFill>
                <a:latin typeface="Monaco"/>
              </a:rPr>
              <a:t>      [</a:t>
            </a:r>
            <a:r>
              <a:rPr lang="cs-CZ" sz="1200" dirty="0" err="1">
                <a:solidFill>
                  <a:prstClr val="black"/>
                </a:solidFill>
                <a:latin typeface="Monaco"/>
              </a:rPr>
              <a:t>kvget_response.key</a:t>
            </a:r>
            <a:r>
              <a:rPr lang="cs-CZ" sz="1200" dirty="0">
                <a:solidFill>
                  <a:prstClr val="black"/>
                </a:solidFill>
                <a:latin typeface="Monaco"/>
              </a:rPr>
              <a:t>, </a:t>
            </a:r>
            <a:r>
              <a:rPr lang="cs-CZ" sz="1200" dirty="0" err="1">
                <a:solidFill>
                  <a:prstClr val="black"/>
                </a:solidFill>
                <a:latin typeface="Monaco"/>
              </a:rPr>
              <a:t>checkout_msg.session</a:t>
            </a:r>
            <a:r>
              <a:rPr lang="cs-CZ" sz="1200" dirty="0">
                <a:solidFill>
                  <a:prstClr val="black"/>
                </a:solidFill>
                <a:latin typeface="Monaco"/>
              </a:rPr>
              <a:t>]</a:t>
            </a:r>
          </a:p>
          <a:p>
            <a:pPr marL="114300" indent="0">
              <a:buNone/>
            </a:pPr>
            <a:r>
              <a:rPr lang="nl-NL" sz="1200" dirty="0">
                <a:solidFill>
                  <a:prstClr val="black"/>
                </a:solidFill>
                <a:latin typeface="Monaco"/>
              </a:rPr>
              <a:t>    </a:t>
            </a:r>
            <a:r>
              <a:rPr lang="nl-NL" sz="1200" dirty="0" err="1">
                <a:solidFill>
                  <a:prstClr val="black"/>
                </a:solidFill>
                <a:latin typeface="Monaco"/>
              </a:rPr>
              <a:t>response_msg</a:t>
            </a:r>
            <a:r>
              <a:rPr lang="nl-NL" sz="1200" dirty="0">
                <a:solidFill>
                  <a:prstClr val="black"/>
                </a:solidFill>
                <a:latin typeface="Monaco"/>
              </a:rPr>
              <a:t> </a:t>
            </a:r>
            <a:r>
              <a:rPr lang="nl-NL" sz="1200" dirty="0">
                <a:solidFill>
                  <a:srgbClr val="0000FF"/>
                </a:solidFill>
                <a:latin typeface="Monaco"/>
              </a:rPr>
              <a:t>&lt;~</a:t>
            </a:r>
            <a:r>
              <a:rPr lang="nl-NL" sz="1200" dirty="0">
                <a:solidFill>
                  <a:prstClr val="black"/>
                </a:solidFill>
                <a:latin typeface="Monaco"/>
              </a:rPr>
              <a:t> </a:t>
            </a:r>
            <a:r>
              <a:rPr lang="nl-NL" sz="1200" dirty="0" err="1">
                <a:solidFill>
                  <a:prstClr val="black"/>
                </a:solidFill>
                <a:latin typeface="Monaco"/>
              </a:rPr>
              <a:t>lookup.map</a:t>
            </a:r>
            <a:r>
              <a:rPr lang="nl-NL" sz="1200" dirty="0">
                <a:solidFill>
                  <a:prstClr val="black"/>
                </a:solidFill>
                <a:latin typeface="Monaco"/>
              </a:rPr>
              <a:t> </a:t>
            </a:r>
            <a:r>
              <a:rPr lang="nl-NL" sz="1200" dirty="0">
                <a:solidFill>
                  <a:srgbClr val="0000FF"/>
                </a:solidFill>
                <a:latin typeface="Monaco"/>
              </a:rPr>
              <a:t>do </a:t>
            </a:r>
            <a:r>
              <a:rPr lang="nl-NL" sz="1200" dirty="0">
                <a:solidFill>
                  <a:prstClr val="black"/>
                </a:solidFill>
                <a:latin typeface="Monaco"/>
              </a:rPr>
              <a:t>|r, c|</a:t>
            </a:r>
          </a:p>
          <a:p>
            <a:pPr marL="114300" indent="0">
              <a:buNone/>
            </a:pPr>
            <a:r>
              <a:rPr lang="fi-FI" sz="1200" dirty="0">
                <a:solidFill>
                  <a:prstClr val="black"/>
                </a:solidFill>
                <a:latin typeface="Monaco"/>
              </a:rPr>
              <a:t>      [</a:t>
            </a:r>
            <a:r>
              <a:rPr lang="fi-FI" sz="1200" dirty="0" err="1">
                <a:solidFill>
                  <a:prstClr val="black"/>
                </a:solidFill>
                <a:latin typeface="Monaco"/>
              </a:rPr>
              <a:t>c.client</a:t>
            </a:r>
            <a:r>
              <a:rPr lang="fi-FI" sz="1200" dirty="0">
                <a:solidFill>
                  <a:prstClr val="black"/>
                </a:solidFill>
                <a:latin typeface="Monaco"/>
              </a:rPr>
              <a:t>, </a:t>
            </a:r>
            <a:r>
              <a:rPr lang="fi-FI" sz="1200" dirty="0" err="1">
                <a:solidFill>
                  <a:prstClr val="black"/>
                </a:solidFill>
                <a:latin typeface="Monaco"/>
              </a:rPr>
              <a:t>c.server</a:t>
            </a:r>
            <a:r>
              <a:rPr lang="fi-FI" sz="1200" dirty="0">
                <a:solidFill>
                  <a:prstClr val="black"/>
                </a:solidFill>
                <a:latin typeface="Monaco"/>
              </a:rPr>
              <a:t>, </a:t>
            </a:r>
            <a:r>
              <a:rPr lang="fi-FI" sz="1200" dirty="0" err="1">
                <a:solidFill>
                  <a:prstClr val="black"/>
                </a:solidFill>
                <a:latin typeface="Monaco"/>
              </a:rPr>
              <a:t>c.session</a:t>
            </a:r>
            <a:r>
              <a:rPr lang="fi-FI" sz="1200" dirty="0">
                <a:solidFill>
                  <a:prstClr val="black"/>
                </a:solidFill>
                <a:latin typeface="Monaco"/>
              </a:rPr>
              <a:t>, </a:t>
            </a:r>
            <a:r>
              <a:rPr lang="fi-FI" sz="1200" dirty="0" err="1">
                <a:solidFill>
                  <a:prstClr val="black"/>
                </a:solidFill>
                <a:latin typeface="Monaco"/>
              </a:rPr>
              <a:t>r.value</a:t>
            </a:r>
            <a:r>
              <a:rPr lang="fi-FI" sz="1200" dirty="0">
                <a:solidFill>
                  <a:prstClr val="black"/>
                </a:solidFill>
                <a:latin typeface="Monaco"/>
              </a:rPr>
              <a:t>]</a:t>
            </a:r>
          </a:p>
          <a:p>
            <a:pPr marL="114300" indent="0">
              <a:buNone/>
            </a:pPr>
            <a:r>
              <a:rPr lang="en-US" sz="1200" dirty="0">
                <a:solidFill>
                  <a:prstClr val="black"/>
                </a:solidFill>
                <a:latin typeface="Monaco"/>
              </a:rPr>
              <a:t>    </a:t>
            </a:r>
            <a:r>
              <a:rPr lang="en-US" sz="1200" dirty="0">
                <a:solidFill>
                  <a:srgbClr val="0000FF"/>
                </a:solidFill>
                <a:latin typeface="Monaco"/>
              </a:rPr>
              <a:t>end</a:t>
            </a:r>
            <a:endParaRPr lang="en-US" sz="12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200" dirty="0">
                <a:solidFill>
                  <a:prstClr val="black"/>
                </a:solidFill>
                <a:latin typeface="Monaco"/>
              </a:rPr>
              <a:t>  </a:t>
            </a:r>
            <a:r>
              <a:rPr lang="en-US" sz="1200" dirty="0" smtClean="0">
                <a:solidFill>
                  <a:srgbClr val="0000FF"/>
                </a:solidFill>
                <a:latin typeface="Monaco"/>
              </a:rPr>
              <a:t>end</a:t>
            </a:r>
            <a:endParaRPr lang="en-US" sz="12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200" dirty="0" smtClean="0">
                <a:solidFill>
                  <a:srgbClr val="0000FF"/>
                </a:solidFill>
                <a:latin typeface="Monaco"/>
              </a:rPr>
              <a:t>end</a:t>
            </a:r>
            <a:endParaRPr lang="en-US" sz="1200" dirty="0">
              <a:solidFill>
                <a:prstClr val="black"/>
              </a:solidFill>
              <a:latin typeface="Monaco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2048934"/>
            <a:ext cx="2245107" cy="344575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lIns="91440" tIns="45720" rIns="91440" bIns="45720" numCol="1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full source in paper including replicated KVS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154691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12"/>
    </mc:Choice>
    <mc:Fallback>
      <p:transition xmlns:p14="http://schemas.microsoft.com/office/powerpoint/2010/main" spd="slow" advTm="311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disorderly </a:t>
            </a:r>
            <a:br>
              <a:rPr lang="en-US" sz="3200" dirty="0" smtClean="0"/>
            </a:br>
            <a:r>
              <a:rPr lang="en-US" sz="3200" dirty="0" smtClean="0"/>
              <a:t>cart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322083" y="307863"/>
            <a:ext cx="6618717" cy="6332697"/>
          </a:xfrm>
          <a:prstGeom prst="rect">
            <a:avLst/>
          </a:prstGeom>
          <a:ln w="25400" cap="flat" cmpd="sng" algn="ctr">
            <a:solidFill>
              <a:srgbClr val="FFFFFF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numCol="1" rtlCol="0">
            <a:normAutofit fontScale="70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>
                <a:solidFill>
                  <a:srgbClr val="0000FF"/>
                </a:solidFill>
                <a:latin typeface="Monaco"/>
              </a:rPr>
              <a:t>module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b="1" u="sng" dirty="0" err="1">
                <a:solidFill>
                  <a:prstClr val="black"/>
                </a:solidFill>
                <a:latin typeface="Monaco"/>
              </a:rPr>
              <a:t>DisorderlyCart</a:t>
            </a:r>
            <a:endParaRPr lang="en-US" sz="1400" b="1" u="sng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include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Monaco"/>
              </a:rPr>
              <a:t>CartProtocol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 smtClean="0">
                <a:solidFill>
                  <a:prstClr val="black"/>
                </a:solidFill>
                <a:latin typeface="Monaco"/>
              </a:rPr>
              <a:t> 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include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Monaco"/>
              </a:rPr>
              <a:t>BestEffortDelivery</a:t>
            </a:r>
            <a:endParaRPr lang="en-US" sz="1400" dirty="0" smtClean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da-DK" sz="1400" dirty="0" smtClean="0">
                <a:solidFill>
                  <a:prstClr val="black"/>
                </a:solidFill>
                <a:latin typeface="Monaco"/>
              </a:rPr>
              <a:t>  </a:t>
            </a:r>
            <a:r>
              <a:rPr lang="da-DK" sz="1400" dirty="0" err="1">
                <a:solidFill>
                  <a:srgbClr val="0000FF"/>
                </a:solidFill>
                <a:latin typeface="Monaco"/>
              </a:rPr>
              <a:t>def</a:t>
            </a:r>
            <a:r>
              <a:rPr lang="da-DK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da-DK" sz="1400" dirty="0" err="1">
                <a:solidFill>
                  <a:srgbClr val="F76D00"/>
                </a:solidFill>
                <a:latin typeface="Monaco"/>
              </a:rPr>
              <a:t>state</a:t>
            </a:r>
            <a:endParaRPr lang="da-DK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fr-FR" sz="1400" dirty="0">
                <a:solidFill>
                  <a:prstClr val="black"/>
                </a:solidFill>
                <a:latin typeface="Monaco"/>
              </a:rPr>
              <a:t>    </a:t>
            </a:r>
            <a:r>
              <a:rPr lang="fr-FR" sz="1400" dirty="0">
                <a:solidFill>
                  <a:srgbClr val="0000FF"/>
                </a:solidFill>
                <a:latin typeface="Monaco"/>
              </a:rPr>
              <a:t>table</a:t>
            </a:r>
            <a:r>
              <a:rPr lang="fr-FR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fr-FR" sz="1400" dirty="0">
                <a:solidFill>
                  <a:srgbClr val="5569D0"/>
                </a:solidFill>
                <a:latin typeface="Monaco"/>
              </a:rPr>
              <a:t>:</a:t>
            </a:r>
            <a:r>
              <a:rPr lang="fr-FR" sz="1400" dirty="0" err="1">
                <a:solidFill>
                  <a:srgbClr val="5569D0"/>
                </a:solidFill>
                <a:latin typeface="Monaco"/>
              </a:rPr>
              <a:t>cart_action</a:t>
            </a:r>
            <a:r>
              <a:rPr lang="fr-FR" sz="1400" dirty="0">
                <a:solidFill>
                  <a:prstClr val="black"/>
                </a:solidFill>
                <a:latin typeface="Monaco"/>
              </a:rPr>
              <a:t>, [</a:t>
            </a:r>
            <a:r>
              <a:rPr lang="fr-FR" sz="1400" dirty="0">
                <a:solidFill>
                  <a:srgbClr val="208C10"/>
                </a:solidFill>
                <a:latin typeface="Monaco"/>
              </a:rPr>
              <a:t>'session'</a:t>
            </a:r>
            <a:r>
              <a:rPr lang="fr-FR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fr-FR" sz="1400" dirty="0">
                <a:solidFill>
                  <a:srgbClr val="208C10"/>
                </a:solidFill>
                <a:latin typeface="Monaco"/>
              </a:rPr>
              <a:t>'item'</a:t>
            </a:r>
            <a:r>
              <a:rPr lang="fr-FR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fr-FR" sz="1400" dirty="0">
                <a:solidFill>
                  <a:srgbClr val="208C10"/>
                </a:solidFill>
                <a:latin typeface="Monaco"/>
              </a:rPr>
              <a:t>'action'</a:t>
            </a:r>
            <a:r>
              <a:rPr lang="fr-FR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fr-FR" sz="1400" dirty="0">
                <a:solidFill>
                  <a:srgbClr val="208C10"/>
                </a:solidFill>
                <a:latin typeface="Monaco"/>
              </a:rPr>
              <a:t>'</a:t>
            </a:r>
            <a:r>
              <a:rPr lang="fr-FR" sz="1400" dirty="0" err="1">
                <a:solidFill>
                  <a:srgbClr val="208C10"/>
                </a:solidFill>
                <a:latin typeface="Monaco"/>
              </a:rPr>
              <a:t>reqid</a:t>
            </a:r>
            <a:r>
              <a:rPr lang="fr-FR" sz="1400" dirty="0">
                <a:solidFill>
                  <a:srgbClr val="208C10"/>
                </a:solidFill>
                <a:latin typeface="Monaco"/>
              </a:rPr>
              <a:t>'</a:t>
            </a:r>
            <a:r>
              <a:rPr lang="fr-FR" sz="1400" dirty="0">
                <a:solidFill>
                  <a:prstClr val="black"/>
                </a:solidFill>
                <a:latin typeface="Monaco"/>
              </a:rPr>
              <a:t>]</a:t>
            </a:r>
          </a:p>
          <a:p>
            <a:pPr marL="114300" indent="0">
              <a:buNone/>
            </a:pPr>
            <a:r>
              <a:rPr lang="fr-FR" sz="1400" dirty="0">
                <a:solidFill>
                  <a:prstClr val="black"/>
                </a:solidFill>
                <a:latin typeface="Monaco"/>
              </a:rPr>
              <a:t>    </a:t>
            </a:r>
            <a:r>
              <a:rPr lang="fr-FR" sz="1400" dirty="0">
                <a:solidFill>
                  <a:srgbClr val="0000FF"/>
                </a:solidFill>
                <a:latin typeface="Monaco"/>
              </a:rPr>
              <a:t>table</a:t>
            </a:r>
            <a:r>
              <a:rPr lang="fr-FR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fr-FR" sz="1400" dirty="0">
                <a:solidFill>
                  <a:srgbClr val="5569D0"/>
                </a:solidFill>
                <a:latin typeface="Monaco"/>
              </a:rPr>
              <a:t>:</a:t>
            </a:r>
            <a:r>
              <a:rPr lang="fr-FR" sz="1400" dirty="0" err="1">
                <a:solidFill>
                  <a:srgbClr val="5569D0"/>
                </a:solidFill>
                <a:latin typeface="Monaco"/>
              </a:rPr>
              <a:t>action_cnt</a:t>
            </a:r>
            <a:r>
              <a:rPr lang="fr-FR" sz="1400" dirty="0">
                <a:solidFill>
                  <a:prstClr val="black"/>
                </a:solidFill>
                <a:latin typeface="Monaco"/>
              </a:rPr>
              <a:t>, [</a:t>
            </a:r>
            <a:r>
              <a:rPr lang="fr-FR" sz="1400" dirty="0">
                <a:solidFill>
                  <a:srgbClr val="208C10"/>
                </a:solidFill>
                <a:latin typeface="Monaco"/>
              </a:rPr>
              <a:t>'session'</a:t>
            </a:r>
            <a:r>
              <a:rPr lang="fr-FR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fr-FR" sz="1400" dirty="0">
                <a:solidFill>
                  <a:srgbClr val="208C10"/>
                </a:solidFill>
                <a:latin typeface="Monaco"/>
              </a:rPr>
              <a:t>'item'</a:t>
            </a:r>
            <a:r>
              <a:rPr lang="fr-FR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fr-FR" sz="1400" dirty="0">
                <a:solidFill>
                  <a:srgbClr val="208C10"/>
                </a:solidFill>
                <a:latin typeface="Monaco"/>
              </a:rPr>
              <a:t>'action'</a:t>
            </a:r>
            <a:r>
              <a:rPr lang="fr-FR" sz="1400" dirty="0">
                <a:solidFill>
                  <a:prstClr val="black"/>
                </a:solidFill>
                <a:latin typeface="Monaco"/>
              </a:rPr>
              <a:t>], [</a:t>
            </a:r>
            <a:r>
              <a:rPr lang="fr-FR" sz="1400" dirty="0">
                <a:solidFill>
                  <a:srgbClr val="208C10"/>
                </a:solidFill>
                <a:latin typeface="Monaco"/>
              </a:rPr>
              <a:t>'</a:t>
            </a:r>
            <a:r>
              <a:rPr lang="fr-FR" sz="1400" dirty="0" err="1">
                <a:solidFill>
                  <a:srgbClr val="208C10"/>
                </a:solidFill>
                <a:latin typeface="Monaco"/>
              </a:rPr>
              <a:t>cnt</a:t>
            </a:r>
            <a:r>
              <a:rPr lang="fr-FR" sz="1400" dirty="0">
                <a:solidFill>
                  <a:srgbClr val="208C10"/>
                </a:solidFill>
                <a:latin typeface="Monaco"/>
              </a:rPr>
              <a:t>'</a:t>
            </a:r>
            <a:r>
              <a:rPr lang="fr-FR" sz="1400" dirty="0">
                <a:solidFill>
                  <a:prstClr val="black"/>
                </a:solidFill>
                <a:latin typeface="Monaco"/>
              </a:rPr>
              <a:t>]</a:t>
            </a:r>
          </a:p>
          <a:p>
            <a:pPr marL="114300" indent="0">
              <a:buNone/>
            </a:pPr>
            <a:r>
              <a:rPr lang="tr-TR" sz="1400" dirty="0">
                <a:solidFill>
                  <a:prstClr val="black"/>
                </a:solidFill>
                <a:latin typeface="Monaco"/>
              </a:rPr>
              <a:t>    </a:t>
            </a:r>
            <a:r>
              <a:rPr lang="tr-TR" sz="1400" dirty="0" err="1">
                <a:solidFill>
                  <a:srgbClr val="0000FF"/>
                </a:solidFill>
                <a:latin typeface="Monaco"/>
              </a:rPr>
              <a:t>scratch</a:t>
            </a:r>
            <a:r>
              <a:rPr lang="tr-TR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tr-TR" sz="1400" dirty="0">
                <a:solidFill>
                  <a:srgbClr val="5569D0"/>
                </a:solidFill>
                <a:latin typeface="Monaco"/>
              </a:rPr>
              <a:t>:</a:t>
            </a:r>
            <a:r>
              <a:rPr lang="tr-TR" sz="1400" dirty="0" err="1">
                <a:solidFill>
                  <a:srgbClr val="5569D0"/>
                </a:solidFill>
                <a:latin typeface="Monaco"/>
              </a:rPr>
              <a:t>status</a:t>
            </a:r>
            <a:r>
              <a:rPr lang="tr-TR" sz="1400" dirty="0">
                <a:solidFill>
                  <a:prstClr val="black"/>
                </a:solidFill>
                <a:latin typeface="Monaco"/>
              </a:rPr>
              <a:t>, [</a:t>
            </a:r>
            <a:r>
              <a:rPr lang="tr-TR" sz="1400" dirty="0">
                <a:solidFill>
                  <a:srgbClr val="208C10"/>
                </a:solidFill>
                <a:latin typeface="Monaco"/>
              </a:rPr>
              <a:t>'server'</a:t>
            </a:r>
            <a:r>
              <a:rPr lang="tr-TR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tr-TR" sz="1400" dirty="0">
                <a:solidFill>
                  <a:srgbClr val="208C10"/>
                </a:solidFill>
                <a:latin typeface="Monaco"/>
              </a:rPr>
              <a:t>'</a:t>
            </a:r>
            <a:r>
              <a:rPr lang="tr-TR" sz="1400" dirty="0" err="1">
                <a:solidFill>
                  <a:srgbClr val="208C10"/>
                </a:solidFill>
                <a:latin typeface="Monaco"/>
              </a:rPr>
              <a:t>client</a:t>
            </a:r>
            <a:r>
              <a:rPr lang="tr-TR" sz="1400" dirty="0">
                <a:solidFill>
                  <a:srgbClr val="208C10"/>
                </a:solidFill>
                <a:latin typeface="Monaco"/>
              </a:rPr>
              <a:t>'</a:t>
            </a:r>
            <a:r>
              <a:rPr lang="tr-TR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tr-TR" sz="1400" dirty="0">
                <a:solidFill>
                  <a:srgbClr val="208C10"/>
                </a:solidFill>
                <a:latin typeface="Monaco"/>
              </a:rPr>
              <a:t>'</a:t>
            </a:r>
            <a:r>
              <a:rPr lang="tr-TR" sz="1400" dirty="0" err="1">
                <a:solidFill>
                  <a:srgbClr val="208C10"/>
                </a:solidFill>
                <a:latin typeface="Monaco"/>
              </a:rPr>
              <a:t>session</a:t>
            </a:r>
            <a:r>
              <a:rPr lang="tr-TR" sz="1400" dirty="0">
                <a:solidFill>
                  <a:srgbClr val="208C10"/>
                </a:solidFill>
                <a:latin typeface="Monaco"/>
              </a:rPr>
              <a:t>'</a:t>
            </a:r>
            <a:r>
              <a:rPr lang="tr-TR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tr-TR" sz="1400" dirty="0">
                <a:solidFill>
                  <a:srgbClr val="208C10"/>
                </a:solidFill>
                <a:latin typeface="Monaco"/>
              </a:rPr>
              <a:t>'</a:t>
            </a:r>
            <a:r>
              <a:rPr lang="tr-TR" sz="1400" dirty="0" err="1">
                <a:solidFill>
                  <a:srgbClr val="208C10"/>
                </a:solidFill>
                <a:latin typeface="Monaco"/>
              </a:rPr>
              <a:t>item</a:t>
            </a:r>
            <a:r>
              <a:rPr lang="tr-TR" sz="1400" dirty="0">
                <a:solidFill>
                  <a:srgbClr val="208C10"/>
                </a:solidFill>
                <a:latin typeface="Monaco"/>
              </a:rPr>
              <a:t>'</a:t>
            </a:r>
            <a:r>
              <a:rPr lang="tr-TR" sz="1400" dirty="0">
                <a:solidFill>
                  <a:prstClr val="black"/>
                </a:solidFill>
                <a:latin typeface="Monaco"/>
              </a:rPr>
              <a:t>], [</a:t>
            </a:r>
            <a:r>
              <a:rPr lang="tr-TR" sz="1400" dirty="0">
                <a:solidFill>
                  <a:srgbClr val="208C10"/>
                </a:solidFill>
                <a:latin typeface="Monaco"/>
              </a:rPr>
              <a:t>'</a:t>
            </a:r>
            <a:r>
              <a:rPr lang="tr-TR" sz="1400" dirty="0" err="1">
                <a:solidFill>
                  <a:srgbClr val="208C10"/>
                </a:solidFill>
                <a:latin typeface="Monaco"/>
              </a:rPr>
              <a:t>cnt</a:t>
            </a:r>
            <a:r>
              <a:rPr lang="tr-TR" sz="1400" dirty="0">
                <a:solidFill>
                  <a:srgbClr val="208C10"/>
                </a:solidFill>
                <a:latin typeface="Monaco"/>
              </a:rPr>
              <a:t>'</a:t>
            </a:r>
            <a:r>
              <a:rPr lang="tr-TR" sz="1400" dirty="0">
                <a:solidFill>
                  <a:prstClr val="black"/>
                </a:solidFill>
                <a:latin typeface="Monaco"/>
              </a:rPr>
              <a:t>]</a:t>
            </a: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end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declare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</a:t>
            </a:r>
            <a:r>
              <a:rPr lang="en-US" sz="1400" dirty="0" err="1">
                <a:solidFill>
                  <a:srgbClr val="0000FF"/>
                </a:solidFill>
                <a:latin typeface="Monaco"/>
              </a:rPr>
              <a:t>def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dirty="0" err="1">
                <a:solidFill>
                  <a:srgbClr val="F76D00"/>
                </a:solidFill>
                <a:latin typeface="Monaco"/>
              </a:rPr>
              <a:t>do_action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fr-FR" sz="1400" dirty="0">
                <a:solidFill>
                  <a:prstClr val="black"/>
                </a:solidFill>
                <a:latin typeface="Monaco"/>
              </a:rPr>
              <a:t>    </a:t>
            </a:r>
            <a:r>
              <a:rPr lang="fr-FR" sz="1400" dirty="0" err="1">
                <a:solidFill>
                  <a:prstClr val="black"/>
                </a:solidFill>
                <a:latin typeface="Monaco"/>
              </a:rPr>
              <a:t>cart_action</a:t>
            </a:r>
            <a:r>
              <a:rPr lang="fr-FR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fr-FR" sz="1400" dirty="0">
                <a:solidFill>
                  <a:srgbClr val="0000FF"/>
                </a:solidFill>
                <a:latin typeface="Monaco"/>
              </a:rPr>
              <a:t>&lt;=</a:t>
            </a:r>
            <a:r>
              <a:rPr lang="fr-FR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fr-FR" sz="1400" dirty="0" err="1">
                <a:solidFill>
                  <a:prstClr val="black"/>
                </a:solidFill>
                <a:latin typeface="Monaco"/>
              </a:rPr>
              <a:t>action_msg.map</a:t>
            </a:r>
            <a:r>
              <a:rPr lang="fr-FR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fr-FR" sz="1400" dirty="0">
                <a:solidFill>
                  <a:srgbClr val="0000FF"/>
                </a:solidFill>
                <a:latin typeface="Monaco"/>
              </a:rPr>
              <a:t>do </a:t>
            </a:r>
            <a:r>
              <a:rPr lang="fr-FR" sz="1400" dirty="0">
                <a:solidFill>
                  <a:prstClr val="black"/>
                </a:solidFill>
                <a:latin typeface="Monaco"/>
              </a:rPr>
              <a:t>|c| </a:t>
            </a:r>
          </a:p>
          <a:p>
            <a:pPr marL="114300" indent="0">
              <a:buNone/>
            </a:pPr>
            <a:r>
              <a:rPr lang="pl-PL" sz="1400" dirty="0">
                <a:solidFill>
                  <a:prstClr val="black"/>
                </a:solidFill>
                <a:latin typeface="Monaco"/>
              </a:rPr>
              <a:t>      [</a:t>
            </a:r>
            <a:r>
              <a:rPr lang="pl-PL" sz="1400" dirty="0" err="1">
                <a:solidFill>
                  <a:prstClr val="black"/>
                </a:solidFill>
                <a:latin typeface="Monaco"/>
              </a:rPr>
              <a:t>c.session</a:t>
            </a:r>
            <a:r>
              <a:rPr lang="pl-PL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pl-PL" sz="1400" dirty="0" err="1">
                <a:solidFill>
                  <a:prstClr val="black"/>
                </a:solidFill>
                <a:latin typeface="Monaco"/>
              </a:rPr>
              <a:t>c.item</a:t>
            </a:r>
            <a:r>
              <a:rPr lang="pl-PL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pl-PL" sz="1400" dirty="0" err="1">
                <a:solidFill>
                  <a:prstClr val="black"/>
                </a:solidFill>
                <a:latin typeface="Monaco"/>
              </a:rPr>
              <a:t>c.action</a:t>
            </a:r>
            <a:r>
              <a:rPr lang="pl-PL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pl-PL" sz="1400" dirty="0" err="1">
                <a:solidFill>
                  <a:prstClr val="black"/>
                </a:solidFill>
                <a:latin typeface="Monaco"/>
              </a:rPr>
              <a:t>c.reqid</a:t>
            </a:r>
            <a:r>
              <a:rPr lang="pl-PL" sz="1400" dirty="0">
                <a:solidFill>
                  <a:prstClr val="black"/>
                </a:solidFill>
                <a:latin typeface="Monaco"/>
              </a:rPr>
              <a:t>]</a:t>
            </a:r>
          </a:p>
          <a:p>
            <a:pPr marL="114300" indent="0">
              <a:buNone/>
            </a:pPr>
            <a:r>
              <a:rPr lang="da-DK" sz="1400" dirty="0">
                <a:solidFill>
                  <a:prstClr val="black"/>
                </a:solidFill>
                <a:latin typeface="Monaco"/>
              </a:rPr>
              <a:t>    </a:t>
            </a:r>
            <a:r>
              <a:rPr lang="da-DK" sz="1400" dirty="0">
                <a:solidFill>
                  <a:srgbClr val="0000FF"/>
                </a:solidFill>
                <a:latin typeface="Monaco"/>
              </a:rPr>
              <a:t>end</a:t>
            </a:r>
            <a:r>
              <a:rPr lang="da-DK" sz="1400" dirty="0">
                <a:solidFill>
                  <a:prstClr val="black"/>
                </a:solidFill>
                <a:latin typeface="Monaco"/>
              </a:rPr>
              <a:t> </a:t>
            </a: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  </a:t>
            </a:r>
            <a:r>
              <a:rPr lang="en-US" sz="1400" dirty="0" err="1">
                <a:solidFill>
                  <a:prstClr val="black"/>
                </a:solidFill>
                <a:latin typeface="Monaco"/>
              </a:rPr>
              <a:t>action_cnt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&lt;=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Monaco"/>
              </a:rPr>
              <a:t>cart_action.group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(  </a:t>
            </a:r>
          </a:p>
          <a:p>
            <a:pPr marL="114300" indent="0">
              <a:buNone/>
            </a:pPr>
            <a:r>
              <a:rPr lang="fr-FR" sz="1400" dirty="0">
                <a:solidFill>
                  <a:prstClr val="black"/>
                </a:solidFill>
                <a:latin typeface="Monaco"/>
              </a:rPr>
              <a:t>      [</a:t>
            </a:r>
            <a:r>
              <a:rPr lang="fr-FR" sz="1400" dirty="0" err="1">
                <a:solidFill>
                  <a:prstClr val="black"/>
                </a:solidFill>
                <a:latin typeface="Monaco"/>
              </a:rPr>
              <a:t>cart_action.session</a:t>
            </a:r>
            <a:r>
              <a:rPr lang="fr-FR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fr-FR" sz="1400" dirty="0" err="1">
                <a:solidFill>
                  <a:prstClr val="black"/>
                </a:solidFill>
                <a:latin typeface="Monaco"/>
              </a:rPr>
              <a:t>cart_action.item</a:t>
            </a:r>
            <a:r>
              <a:rPr lang="fr-FR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fr-FR" sz="1400" dirty="0" err="1">
                <a:solidFill>
                  <a:prstClr val="black"/>
                </a:solidFill>
                <a:latin typeface="Monaco"/>
              </a:rPr>
              <a:t>cart_action.action</a:t>
            </a:r>
            <a:r>
              <a:rPr lang="fr-FR" sz="1400" dirty="0">
                <a:solidFill>
                  <a:prstClr val="black"/>
                </a:solidFill>
                <a:latin typeface="Monaco"/>
              </a:rPr>
              <a:t>],</a:t>
            </a: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    count(</a:t>
            </a:r>
            <a:r>
              <a:rPr lang="en-US" sz="1400" dirty="0" err="1">
                <a:solidFill>
                  <a:prstClr val="black"/>
                </a:solidFill>
                <a:latin typeface="Monaco"/>
              </a:rPr>
              <a:t>cart_action.reqid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)) </a:t>
            </a: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</a:t>
            </a:r>
            <a:r>
              <a:rPr lang="en-US" sz="1400" dirty="0" smtClean="0">
                <a:solidFill>
                  <a:srgbClr val="0000FF"/>
                </a:solidFill>
                <a:latin typeface="Monaco"/>
              </a:rPr>
              <a:t>end</a:t>
            </a:r>
          </a:p>
          <a:p>
            <a:pPr marL="114300" indent="0">
              <a:buNone/>
            </a:pPr>
            <a:r>
              <a:rPr lang="en-US" sz="1400" dirty="0" smtClean="0">
                <a:solidFill>
                  <a:srgbClr val="0000FF"/>
                </a:solidFill>
                <a:latin typeface="Monaco"/>
              </a:rPr>
              <a:t>  declare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cs-CZ" sz="1400" dirty="0">
                <a:solidFill>
                  <a:prstClr val="black"/>
                </a:solidFill>
                <a:latin typeface="Monaco"/>
              </a:rPr>
              <a:t>  </a:t>
            </a:r>
            <a:r>
              <a:rPr lang="cs-CZ" sz="1400" dirty="0" err="1">
                <a:solidFill>
                  <a:srgbClr val="0000FF"/>
                </a:solidFill>
                <a:latin typeface="Monaco"/>
              </a:rPr>
              <a:t>def</a:t>
            </a:r>
            <a:r>
              <a:rPr lang="cs-CZ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cs-CZ" sz="1400" dirty="0" err="1">
                <a:solidFill>
                  <a:srgbClr val="F76D00"/>
                </a:solidFill>
                <a:latin typeface="Monaco"/>
              </a:rPr>
              <a:t>do_checkout</a:t>
            </a:r>
            <a:endParaRPr lang="cs-CZ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  </a:t>
            </a:r>
            <a:r>
              <a:rPr lang="en-US" sz="1400" dirty="0" err="1">
                <a:solidFill>
                  <a:prstClr val="black"/>
                </a:solidFill>
                <a:latin typeface="Monaco"/>
              </a:rPr>
              <a:t>del_items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=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Monaco"/>
              </a:rPr>
              <a:t>action_cnt.map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{|a| </a:t>
            </a:r>
            <a:r>
              <a:rPr lang="en-US" sz="1400" dirty="0" err="1">
                <a:solidFill>
                  <a:prstClr val="black"/>
                </a:solidFill>
                <a:latin typeface="Monaco"/>
              </a:rPr>
              <a:t>a.item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if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Monaco"/>
              </a:rPr>
              <a:t>a.action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==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dirty="0">
                <a:solidFill>
                  <a:srgbClr val="208C10"/>
                </a:solidFill>
                <a:latin typeface="Monaco"/>
              </a:rPr>
              <a:t>"Del"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}</a:t>
            </a: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  status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&lt;=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join([</a:t>
            </a:r>
            <a:r>
              <a:rPr lang="en-US" sz="1400" dirty="0" err="1">
                <a:solidFill>
                  <a:prstClr val="black"/>
                </a:solidFill>
                <a:latin typeface="Monaco"/>
              </a:rPr>
              <a:t>action_cnt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en-US" sz="1400" dirty="0" err="1">
                <a:solidFill>
                  <a:prstClr val="black"/>
                </a:solidFill>
                <a:latin typeface="Monaco"/>
              </a:rPr>
              <a:t>checkout_msg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]).map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do 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|a, c|</a:t>
            </a: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   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if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Monaco"/>
              </a:rPr>
              <a:t>a.action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==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dirty="0">
                <a:solidFill>
                  <a:srgbClr val="208C10"/>
                </a:solidFill>
                <a:latin typeface="Monaco"/>
              </a:rPr>
              <a:t>"Add"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and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not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Monaco"/>
              </a:rPr>
              <a:t>del_items.include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? </a:t>
            </a:r>
            <a:r>
              <a:rPr lang="en-US" sz="1400" dirty="0" err="1">
                <a:solidFill>
                  <a:prstClr val="black"/>
                </a:solidFill>
                <a:latin typeface="Monaco"/>
              </a:rPr>
              <a:t>a.item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 </a:t>
            </a:r>
          </a:p>
          <a:p>
            <a:pPr marL="114300" indent="0">
              <a:buNone/>
            </a:pPr>
            <a:r>
              <a:rPr lang="pl-PL" sz="1400" dirty="0">
                <a:solidFill>
                  <a:prstClr val="black"/>
                </a:solidFill>
                <a:latin typeface="Monaco"/>
              </a:rPr>
              <a:t>        [</a:t>
            </a:r>
            <a:r>
              <a:rPr lang="pl-PL" sz="1400" dirty="0" err="1">
                <a:solidFill>
                  <a:prstClr val="black"/>
                </a:solidFill>
                <a:latin typeface="Monaco"/>
              </a:rPr>
              <a:t>c.client</a:t>
            </a:r>
            <a:r>
              <a:rPr lang="pl-PL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pl-PL" sz="1400" dirty="0" err="1">
                <a:solidFill>
                  <a:prstClr val="black"/>
                </a:solidFill>
                <a:latin typeface="Monaco"/>
              </a:rPr>
              <a:t>c.server</a:t>
            </a:r>
            <a:r>
              <a:rPr lang="pl-PL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pl-PL" sz="1400" dirty="0" err="1">
                <a:solidFill>
                  <a:prstClr val="black"/>
                </a:solidFill>
                <a:latin typeface="Monaco"/>
              </a:rPr>
              <a:t>a.session</a:t>
            </a:r>
            <a:r>
              <a:rPr lang="pl-PL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pl-PL" sz="1400" dirty="0" err="1">
                <a:solidFill>
                  <a:prstClr val="black"/>
                </a:solidFill>
                <a:latin typeface="Monaco"/>
              </a:rPr>
              <a:t>a.item</a:t>
            </a:r>
            <a:r>
              <a:rPr lang="pl-PL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pl-PL" sz="1400" dirty="0" err="1">
                <a:solidFill>
                  <a:prstClr val="black"/>
                </a:solidFill>
                <a:latin typeface="Monaco"/>
              </a:rPr>
              <a:t>a.cnt</a:t>
            </a:r>
            <a:r>
              <a:rPr lang="pl-PL" sz="1400" dirty="0">
                <a:solidFill>
                  <a:prstClr val="black"/>
                </a:solidFill>
                <a:latin typeface="Monaco"/>
              </a:rPr>
              <a:t>] </a:t>
            </a: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   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end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da-DK" sz="1400" dirty="0">
                <a:solidFill>
                  <a:prstClr val="black"/>
                </a:solidFill>
                <a:latin typeface="Monaco"/>
              </a:rPr>
              <a:t>    </a:t>
            </a:r>
            <a:r>
              <a:rPr lang="da-DK" sz="1400" dirty="0">
                <a:solidFill>
                  <a:srgbClr val="0000FF"/>
                </a:solidFill>
                <a:latin typeface="Monaco"/>
              </a:rPr>
              <a:t>end</a:t>
            </a:r>
            <a:r>
              <a:rPr lang="da-DK" sz="1400" dirty="0">
                <a:solidFill>
                  <a:prstClr val="black"/>
                </a:solidFill>
                <a:latin typeface="Monaco"/>
              </a:rPr>
              <a:t> </a:t>
            </a:r>
          </a:p>
          <a:p>
            <a:pPr marL="114300" indent="0">
              <a:buNone/>
            </a:pPr>
            <a:r>
              <a:rPr lang="en-US" sz="1400" dirty="0" smtClean="0">
                <a:solidFill>
                  <a:prstClr val="black"/>
                </a:solidFill>
                <a:latin typeface="Monaco"/>
              </a:rPr>
              <a:t>    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status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&lt;=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join([</a:t>
            </a:r>
            <a:r>
              <a:rPr lang="en-US" sz="1400" dirty="0" err="1">
                <a:solidFill>
                  <a:prstClr val="black"/>
                </a:solidFill>
                <a:latin typeface="Monaco"/>
              </a:rPr>
              <a:t>action_cnt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en-US" sz="1400" dirty="0" err="1">
                <a:solidFill>
                  <a:prstClr val="black"/>
                </a:solidFill>
                <a:latin typeface="Monaco"/>
              </a:rPr>
              <a:t>action_cnt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, </a:t>
            </a:r>
          </a:p>
          <a:p>
            <a:pPr marL="114300" indent="0">
              <a:buNone/>
            </a:pPr>
            <a:r>
              <a:rPr lang="cs-CZ" sz="1400" dirty="0">
                <a:solidFill>
                  <a:prstClr val="black"/>
                </a:solidFill>
                <a:latin typeface="Monaco"/>
              </a:rPr>
              <a:t>                    </a:t>
            </a:r>
            <a:r>
              <a:rPr lang="cs-CZ" sz="1400" dirty="0" err="1">
                <a:solidFill>
                  <a:prstClr val="black"/>
                </a:solidFill>
                <a:latin typeface="Monaco"/>
              </a:rPr>
              <a:t>checkout_msg</a:t>
            </a:r>
            <a:r>
              <a:rPr lang="cs-CZ" sz="1400" dirty="0">
                <a:solidFill>
                  <a:prstClr val="black"/>
                </a:solidFill>
                <a:latin typeface="Monaco"/>
              </a:rPr>
              <a:t>]).map </a:t>
            </a:r>
            <a:r>
              <a:rPr lang="cs-CZ" sz="1400" dirty="0">
                <a:solidFill>
                  <a:srgbClr val="0000FF"/>
                </a:solidFill>
                <a:latin typeface="Monaco"/>
              </a:rPr>
              <a:t>do </a:t>
            </a:r>
            <a:r>
              <a:rPr lang="cs-CZ" sz="1400" dirty="0">
                <a:solidFill>
                  <a:prstClr val="black"/>
                </a:solidFill>
                <a:latin typeface="Monaco"/>
              </a:rPr>
              <a:t>|a1, a2, c|</a:t>
            </a: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   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if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a1.session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==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a2.session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and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a1.item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==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a2.item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and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       a1.session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==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Monaco"/>
              </a:rPr>
              <a:t>c.session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and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       a1.action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==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dirty="0">
                <a:solidFill>
                  <a:srgbClr val="208C10"/>
                </a:solidFill>
                <a:latin typeface="Monaco"/>
              </a:rPr>
              <a:t>"A"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and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a2.action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==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dirty="0">
                <a:solidFill>
                  <a:srgbClr val="208C10"/>
                </a:solidFill>
                <a:latin typeface="Monaco"/>
              </a:rPr>
              <a:t>"D"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pl-PL" sz="1400" dirty="0">
                <a:solidFill>
                  <a:prstClr val="black"/>
                </a:solidFill>
                <a:latin typeface="Monaco"/>
              </a:rPr>
              <a:t>        [</a:t>
            </a:r>
            <a:r>
              <a:rPr lang="pl-PL" sz="1400" dirty="0" err="1">
                <a:solidFill>
                  <a:prstClr val="black"/>
                </a:solidFill>
                <a:latin typeface="Monaco"/>
              </a:rPr>
              <a:t>c.client</a:t>
            </a:r>
            <a:r>
              <a:rPr lang="pl-PL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pl-PL" sz="1400" dirty="0" err="1">
                <a:solidFill>
                  <a:prstClr val="black"/>
                </a:solidFill>
                <a:latin typeface="Monaco"/>
              </a:rPr>
              <a:t>c.server</a:t>
            </a:r>
            <a:r>
              <a:rPr lang="pl-PL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pl-PL" sz="1400" dirty="0" err="1">
                <a:solidFill>
                  <a:prstClr val="black"/>
                </a:solidFill>
                <a:latin typeface="Monaco"/>
              </a:rPr>
              <a:t>c.session</a:t>
            </a:r>
            <a:r>
              <a:rPr lang="pl-PL" sz="1400" dirty="0">
                <a:solidFill>
                  <a:prstClr val="black"/>
                </a:solidFill>
                <a:latin typeface="Monaco"/>
              </a:rPr>
              <a:t>, a1.item, a1.cnt </a:t>
            </a:r>
            <a:r>
              <a:rPr lang="pl-PL" sz="1400" dirty="0">
                <a:solidFill>
                  <a:srgbClr val="0000FF"/>
                </a:solidFill>
                <a:latin typeface="Monaco"/>
              </a:rPr>
              <a:t>-</a:t>
            </a:r>
            <a:r>
              <a:rPr lang="pl-PL" sz="1400" dirty="0">
                <a:solidFill>
                  <a:prstClr val="black"/>
                </a:solidFill>
                <a:latin typeface="Monaco"/>
              </a:rPr>
              <a:t> a2.cnt] </a:t>
            </a: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   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end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  </a:t>
            </a:r>
            <a:r>
              <a:rPr lang="en-US" sz="1400" dirty="0" smtClean="0">
                <a:solidFill>
                  <a:srgbClr val="0000FF"/>
                </a:solidFill>
                <a:latin typeface="Monaco"/>
              </a:rPr>
              <a:t>end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 </a:t>
            </a:r>
            <a:r>
              <a:rPr lang="en-US" sz="1400" dirty="0" err="1">
                <a:solidFill>
                  <a:prstClr val="black"/>
                </a:solidFill>
                <a:latin typeface="Monaco"/>
              </a:rPr>
              <a:t>response_msg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&lt;~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Monaco"/>
              </a:rPr>
              <a:t>status.group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( </a:t>
            </a:r>
          </a:p>
          <a:p>
            <a:pPr marL="114300" indent="0">
              <a:buNone/>
            </a:pPr>
            <a:r>
              <a:rPr lang="fi-FI" sz="1400" dirty="0">
                <a:solidFill>
                  <a:prstClr val="black"/>
                </a:solidFill>
                <a:latin typeface="Monaco"/>
              </a:rPr>
              <a:t>      [</a:t>
            </a:r>
            <a:r>
              <a:rPr lang="fi-FI" sz="1400" dirty="0" err="1">
                <a:solidFill>
                  <a:prstClr val="black"/>
                </a:solidFill>
                <a:latin typeface="Monaco"/>
              </a:rPr>
              <a:t>status.client</a:t>
            </a:r>
            <a:r>
              <a:rPr lang="fi-FI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fi-FI" sz="1400" dirty="0" err="1">
                <a:solidFill>
                  <a:prstClr val="black"/>
                </a:solidFill>
                <a:latin typeface="Monaco"/>
              </a:rPr>
              <a:t>status.server</a:t>
            </a:r>
            <a:r>
              <a:rPr lang="fi-FI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fi-FI" sz="1400" dirty="0" err="1">
                <a:solidFill>
                  <a:prstClr val="black"/>
                </a:solidFill>
                <a:latin typeface="Monaco"/>
              </a:rPr>
              <a:t>status.session</a:t>
            </a:r>
            <a:r>
              <a:rPr lang="fi-FI" sz="1400" dirty="0">
                <a:solidFill>
                  <a:prstClr val="black"/>
                </a:solidFill>
                <a:latin typeface="Monaco"/>
              </a:rPr>
              <a:t>],</a:t>
            </a:r>
          </a:p>
          <a:p>
            <a:pPr marL="114300" indent="0">
              <a:buNone/>
            </a:pPr>
            <a:r>
              <a:rPr lang="pl-PL" sz="1400" dirty="0">
                <a:solidFill>
                  <a:prstClr val="black"/>
                </a:solidFill>
                <a:latin typeface="Monaco"/>
              </a:rPr>
              <a:t>      </a:t>
            </a:r>
            <a:r>
              <a:rPr lang="pl-PL" sz="1400" dirty="0" err="1">
                <a:solidFill>
                  <a:prstClr val="black"/>
                </a:solidFill>
                <a:latin typeface="Monaco"/>
              </a:rPr>
              <a:t>accum</a:t>
            </a:r>
            <a:r>
              <a:rPr lang="pl-PL" sz="1400" dirty="0">
                <a:solidFill>
                  <a:prstClr val="black"/>
                </a:solidFill>
                <a:latin typeface="Monaco"/>
              </a:rPr>
              <a:t>(</a:t>
            </a:r>
            <a:r>
              <a:rPr lang="pl-PL" sz="1400" dirty="0" err="1">
                <a:solidFill>
                  <a:prstClr val="black"/>
                </a:solidFill>
                <a:latin typeface="Monaco"/>
              </a:rPr>
              <a:t>status.cnt.times.map</a:t>
            </a:r>
            <a:r>
              <a:rPr lang="pl-PL" sz="1400" dirty="0">
                <a:solidFill>
                  <a:prstClr val="black"/>
                </a:solidFill>
                <a:latin typeface="Monaco"/>
              </a:rPr>
              <a:t>{</a:t>
            </a:r>
            <a:r>
              <a:rPr lang="pl-PL" sz="1400" dirty="0" err="1">
                <a:solidFill>
                  <a:prstClr val="black"/>
                </a:solidFill>
                <a:latin typeface="Monaco"/>
              </a:rPr>
              <a:t>status.item</a:t>
            </a:r>
            <a:r>
              <a:rPr lang="pl-PL" sz="1400" dirty="0">
                <a:solidFill>
                  <a:prstClr val="black"/>
                </a:solidFill>
                <a:latin typeface="Monaco"/>
              </a:rPr>
              <a:t>})) </a:t>
            </a: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end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 smtClean="0">
                <a:solidFill>
                  <a:srgbClr val="0000FF"/>
                </a:solidFill>
                <a:latin typeface="Monaco"/>
              </a:rPr>
              <a:t>end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2048934"/>
            <a:ext cx="2245107" cy="344575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lIns="91440" tIns="45720" rIns="91440" bIns="45720" numCol="1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full source in paper, including replication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0542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06"/>
    </mc:Choice>
    <mc:Fallback>
      <p:transition xmlns:p14="http://schemas.microsoft.com/office/powerpoint/2010/main" spd="slow" advTm="290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choices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199" y="2415362"/>
            <a:ext cx="3929039" cy="639762"/>
          </a:xfrm>
        </p:spPr>
        <p:txBody>
          <a:bodyPr/>
          <a:lstStyle/>
          <a:p>
            <a:r>
              <a:rPr lang="en-US" dirty="0" smtClean="0"/>
              <a:t>ACID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199" y="3463271"/>
            <a:ext cx="3929039" cy="2662891"/>
          </a:xfrm>
        </p:spPr>
        <p:txBody>
          <a:bodyPr>
            <a:normAutofit/>
          </a:bodyPr>
          <a:lstStyle/>
          <a:p>
            <a:r>
              <a:rPr lang="en-US" dirty="0" smtClean="0"/>
              <a:t>general correctness </a:t>
            </a:r>
            <a:r>
              <a:rPr lang="en-US" dirty="0"/>
              <a:t>via theoretical foundations</a:t>
            </a:r>
          </a:p>
          <a:p>
            <a:pPr lvl="1"/>
            <a:r>
              <a:rPr lang="en-US" dirty="0" smtClean="0"/>
              <a:t>read/write: </a:t>
            </a:r>
            <a:r>
              <a:rPr lang="en-US" dirty="0" err="1" smtClean="0"/>
              <a:t>serializability</a:t>
            </a:r>
            <a:endParaRPr lang="en-US" dirty="0"/>
          </a:p>
          <a:p>
            <a:pPr lvl="1"/>
            <a:r>
              <a:rPr lang="en-US" dirty="0"/>
              <a:t>coordination/</a:t>
            </a:r>
            <a:r>
              <a:rPr lang="en-US" dirty="0" smtClean="0"/>
              <a:t>consensus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792130" y="2415362"/>
            <a:ext cx="3887359" cy="639762"/>
          </a:xfrm>
        </p:spPr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oose consistency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792130" y="3463271"/>
            <a:ext cx="3887359" cy="2662891"/>
          </a:xfrm>
        </p:spPr>
        <p:txBody>
          <a:bodyPr>
            <a:normAutofit/>
          </a:bodyPr>
          <a:lstStyle/>
          <a:p>
            <a:r>
              <a:rPr lang="en-US" dirty="0"/>
              <a:t>app-specific correctness via design maxims</a:t>
            </a:r>
          </a:p>
          <a:p>
            <a:pPr lvl="1"/>
            <a:r>
              <a:rPr lang="en-US" dirty="0" smtClean="0"/>
              <a:t>semantic assertions</a:t>
            </a:r>
            <a:endParaRPr lang="en-US" dirty="0"/>
          </a:p>
          <a:p>
            <a:pPr lvl="1"/>
            <a:r>
              <a:rPr lang="en-US" dirty="0"/>
              <a:t>custom </a:t>
            </a:r>
            <a:r>
              <a:rPr lang="en-US" dirty="0" smtClean="0"/>
              <a:t>compensation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745067" y="6162899"/>
            <a:ext cx="3318933" cy="46166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concerns</a:t>
            </a:r>
            <a:r>
              <a:rPr lang="en-US" dirty="0" smtClean="0"/>
              <a:t>: latency, availability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5123839" y="6140650"/>
            <a:ext cx="3318933" cy="46166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concerns</a:t>
            </a:r>
            <a:r>
              <a:rPr lang="en-US" dirty="0" smtClean="0"/>
              <a:t>: </a:t>
            </a:r>
            <a:r>
              <a:rPr lang="en-US" dirty="0" smtClean="0"/>
              <a:t>hard to trust, test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2108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6634"/>
    </mc:Choice>
    <mc:Fallback>
      <p:transition xmlns:p14="http://schemas.microsoft.com/office/powerpoint/2010/main" spd="slow" advTm="14663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30229" b="45383"/>
          <a:stretch/>
        </p:blipFill>
        <p:spPr>
          <a:xfrm>
            <a:off x="1" y="1600200"/>
            <a:ext cx="9144000" cy="1863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45480" r="6317" b="3213"/>
          <a:stretch/>
        </p:blipFill>
        <p:spPr>
          <a:xfrm>
            <a:off x="1" y="3463272"/>
            <a:ext cx="9144000" cy="33947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8244"/>
          <a:stretch/>
        </p:blipFill>
        <p:spPr>
          <a:xfrm>
            <a:off x="0" y="-61764"/>
            <a:ext cx="9144000" cy="16619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CALM theorem</a:t>
            </a:r>
          </a:p>
          <a:p>
            <a:pPr lvl="1"/>
            <a:r>
              <a:rPr lang="en-US" dirty="0" smtClean="0"/>
              <a:t>what is coordination </a:t>
            </a:r>
            <a:r>
              <a:rPr lang="en-US" i="1" dirty="0" smtClean="0"/>
              <a:t>for</a:t>
            </a:r>
            <a:r>
              <a:rPr lang="en-US" dirty="0" smtClean="0"/>
              <a:t>? non-</a:t>
            </a:r>
            <a:r>
              <a:rPr lang="en-US" dirty="0" smtClean="0"/>
              <a:t>monotonicity.</a:t>
            </a:r>
          </a:p>
          <a:p>
            <a:pPr lvl="1"/>
            <a:r>
              <a:rPr lang="en-US" dirty="0" smtClean="0"/>
              <a:t>pinpoint </a:t>
            </a:r>
            <a:r>
              <a:rPr lang="en-US" dirty="0" smtClean="0"/>
              <a:t>non-monotonic </a:t>
            </a:r>
            <a:r>
              <a:rPr lang="en-US" i="1" dirty="0" smtClean="0"/>
              <a:t>points of </a:t>
            </a:r>
            <a:r>
              <a:rPr lang="en-US" i="1" dirty="0" smtClean="0"/>
              <a:t>order</a:t>
            </a:r>
            <a:endParaRPr lang="en-US" dirty="0" smtClean="0"/>
          </a:p>
          <a:p>
            <a:pPr lvl="2"/>
            <a:r>
              <a:rPr lang="en-US" dirty="0" smtClean="0"/>
              <a:t>coordination or taint tracking</a:t>
            </a:r>
          </a:p>
          <a:p>
            <a:pPr lvl="2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Bloom</a:t>
            </a:r>
            <a:endParaRPr lang="en-US" dirty="0" smtClean="0"/>
          </a:p>
          <a:p>
            <a:pPr lvl="1"/>
            <a:r>
              <a:rPr lang="en-US" dirty="0" smtClean="0"/>
              <a:t>declarative, </a:t>
            </a:r>
            <a:r>
              <a:rPr lang="en-US" dirty="0" smtClean="0"/>
              <a:t>disorderly </a:t>
            </a:r>
            <a:r>
              <a:rPr lang="en-US" dirty="0" smtClean="0"/>
              <a:t>DSL for distributed </a:t>
            </a:r>
            <a:r>
              <a:rPr lang="en-US" dirty="0" smtClean="0"/>
              <a:t>programming</a:t>
            </a:r>
            <a:endParaRPr lang="en-US" dirty="0" smtClean="0"/>
          </a:p>
          <a:p>
            <a:pPr lvl="2"/>
            <a:r>
              <a:rPr lang="en-US" dirty="0" smtClean="0"/>
              <a:t>bud: organic Ruby embedding</a:t>
            </a:r>
          </a:p>
          <a:p>
            <a:pPr lvl="1"/>
            <a:r>
              <a:rPr lang="en-US" dirty="0" smtClean="0"/>
              <a:t>CALM analysis of monotonicity</a:t>
            </a:r>
          </a:p>
          <a:p>
            <a:pPr lvl="2"/>
            <a:r>
              <a:rPr lang="en-US" dirty="0" smtClean="0"/>
              <a:t>synthesize coordination/compensation</a:t>
            </a:r>
            <a:endParaRPr lang="en-US" dirty="0" smtClean="0"/>
          </a:p>
          <a:p>
            <a:pPr lvl="1"/>
            <a:r>
              <a:rPr lang="en-US" dirty="0" smtClean="0"/>
              <a:t>releasing to the </a:t>
            </a:r>
            <a:r>
              <a:rPr lang="en-US" dirty="0" err="1" smtClean="0"/>
              <a:t>dev</a:t>
            </a:r>
            <a:r>
              <a:rPr lang="en-US" dirty="0" smtClean="0"/>
              <a:t> community</a:t>
            </a:r>
          </a:p>
          <a:p>
            <a:pPr lvl="2"/>
            <a:r>
              <a:rPr lang="en-US" dirty="0" smtClean="0"/>
              <a:t>friends-and-family next month</a:t>
            </a:r>
          </a:p>
          <a:p>
            <a:pPr lvl="2"/>
            <a:r>
              <a:rPr lang="en-US" dirty="0" smtClean="0"/>
              <a:t>public beta, Fall 2011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4113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5287"/>
    </mc:Choice>
    <mc:Fallback>
      <p:transition xmlns:p14="http://schemas.microsoft.com/office/powerpoint/2010/main" spd="slow" advTm="14528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298558"/>
            <a:ext cx="8221429" cy="5137356"/>
          </a:xfrm>
        </p:spPr>
        <p:txBody>
          <a:bodyPr anchor="ctr">
            <a:normAutofit/>
          </a:bodyPr>
          <a:lstStyle/>
          <a:p>
            <a:pPr marL="114300" indent="0" algn="ctr">
              <a:buNone/>
            </a:pPr>
            <a:r>
              <a:rPr lang="en-US" sz="4800" dirty="0" smtClean="0"/>
              <a:t>http://</a:t>
            </a:r>
            <a:r>
              <a:rPr lang="en-US" sz="4800" dirty="0" err="1" smtClean="0"/>
              <a:t>bloom.cs.berkeley.edu</a:t>
            </a:r>
            <a:endParaRPr lang="en-US" sz="4800" dirty="0" smtClean="0"/>
          </a:p>
          <a:p>
            <a:pPr marL="114300" indent="0" algn="ctr">
              <a:buNone/>
            </a:pPr>
            <a:endParaRPr lang="en-US" sz="4800" dirty="0" smtClean="0"/>
          </a:p>
          <a:p>
            <a:pPr marL="114300" indent="0" algn="r">
              <a:buNone/>
            </a:pPr>
            <a:r>
              <a:rPr lang="en-US" sz="2000" i="1" dirty="0" smtClean="0"/>
              <a:t>thanks to:</a:t>
            </a:r>
          </a:p>
          <a:p>
            <a:pPr marL="114300" indent="0" algn="r">
              <a:buNone/>
            </a:pPr>
            <a:r>
              <a:rPr lang="en-US" sz="2000" dirty="0" smtClean="0"/>
              <a:t>Microsoft Research</a:t>
            </a:r>
          </a:p>
          <a:p>
            <a:pPr marL="114300" indent="0" algn="r">
              <a:buNone/>
            </a:pPr>
            <a:r>
              <a:rPr lang="en-US" sz="2000" dirty="0" smtClean="0"/>
              <a:t>Yahoo! Research</a:t>
            </a:r>
          </a:p>
          <a:p>
            <a:pPr marL="114300" indent="0" algn="r">
              <a:buNone/>
            </a:pPr>
            <a:r>
              <a:rPr lang="en-US" sz="2000" dirty="0" smtClean="0"/>
              <a:t>IBM Research</a:t>
            </a:r>
            <a:endParaRPr lang="en-US" sz="2000" dirty="0" smtClean="0"/>
          </a:p>
          <a:p>
            <a:pPr marL="114300" indent="0" algn="r">
              <a:buNone/>
            </a:pPr>
            <a:r>
              <a:rPr lang="en-US" sz="2000" dirty="0" smtClean="0"/>
              <a:t>NSF</a:t>
            </a:r>
          </a:p>
          <a:p>
            <a:pPr marL="114300" indent="0" algn="r">
              <a:buNone/>
            </a:pPr>
            <a:r>
              <a:rPr lang="en-US" sz="2000" dirty="0" smtClean="0"/>
              <a:t>AFOSR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1261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88"/>
    </mc:Choice>
    <mc:Fallback>
      <p:transition xmlns:p14="http://schemas.microsoft.com/office/powerpoint/2010/main" spd="slow" advTm="778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73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 propagation…?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048933"/>
            <a:ext cx="6493619" cy="4351867"/>
          </a:xfrm>
        </p:spPr>
        <p:txBody>
          <a:bodyPr/>
          <a:lstStyle/>
          <a:p>
            <a:r>
              <a:rPr lang="en-US" dirty="0" smtClean="0"/>
              <a:t>Technology Review TR10 2010:</a:t>
            </a:r>
          </a:p>
          <a:p>
            <a:pPr lvl="1"/>
            <a:r>
              <a:rPr lang="en-US" i="1" dirty="0" smtClean="0"/>
              <a:t>“The </a:t>
            </a:r>
            <a:r>
              <a:rPr lang="en-US" i="1" dirty="0"/>
              <a:t>question that we ask is simple: is the technology likely to change the world</a:t>
            </a:r>
            <a:r>
              <a:rPr lang="en-US" i="1" dirty="0" smtClean="0"/>
              <a:t>?”</a:t>
            </a:r>
          </a:p>
          <a:p>
            <a:pPr lvl="1"/>
            <a:endParaRPr lang="en-US" i="1" dirty="0" smtClean="0"/>
          </a:p>
          <a:p>
            <a:r>
              <a:rPr lang="en-US" dirty="0" smtClean="0"/>
              <a:t>Fortune Magazine 2010 Top in Tech:</a:t>
            </a:r>
          </a:p>
          <a:p>
            <a:pPr lvl="1"/>
            <a:r>
              <a:rPr lang="en-US" i="1" dirty="0" smtClean="0"/>
              <a:t>“Some </a:t>
            </a:r>
            <a:r>
              <a:rPr lang="en-US" i="1" dirty="0"/>
              <a:t>of our choices may surprise you</a:t>
            </a:r>
            <a:r>
              <a:rPr lang="en-US" i="1" dirty="0" smtClean="0"/>
              <a:t>.”</a:t>
            </a:r>
          </a:p>
          <a:p>
            <a:endParaRPr lang="en-US" dirty="0" smtClean="0"/>
          </a:p>
          <a:p>
            <a:r>
              <a:rPr lang="en-US" dirty="0" err="1" smtClean="0"/>
              <a:t>Twittersphere</a:t>
            </a:r>
            <a:r>
              <a:rPr lang="en-US" dirty="0" smtClean="0"/>
              <a:t>:</a:t>
            </a:r>
          </a:p>
          <a:p>
            <a:pPr lvl="1"/>
            <a:r>
              <a:rPr lang="en-US" i="1" dirty="0" smtClean="0"/>
              <a:t>“Read this.  Read this now.”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828" y="1613022"/>
            <a:ext cx="1447800" cy="18542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522924" y="3887275"/>
            <a:ext cx="2621076" cy="634933"/>
            <a:chOff x="6522924" y="4098205"/>
            <a:chExt cx="2621076" cy="634933"/>
          </a:xfrm>
        </p:grpSpPr>
        <p:sp>
          <p:nvSpPr>
            <p:cNvPr id="7" name="Rectangle 6"/>
            <p:cNvSpPr/>
            <p:nvPr/>
          </p:nvSpPr>
          <p:spPr>
            <a:xfrm>
              <a:off x="6522924" y="4098205"/>
              <a:ext cx="2621076" cy="634933"/>
            </a:xfrm>
            <a:prstGeom prst="rect">
              <a:avLst/>
            </a:prstGeom>
            <a:solidFill>
              <a:srgbClr val="0D284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38374" y="4204742"/>
              <a:ext cx="2505626" cy="426884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1420" y="4522208"/>
            <a:ext cx="2010480" cy="133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02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to LP and active 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“</a:t>
            </a:r>
            <a:r>
              <a:rPr lang="en-US" dirty="0"/>
              <a:t>Unlike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earlier efforts such as </a:t>
            </a:r>
            <a:r>
              <a:rPr lang="en-US" dirty="0">
                <a:solidFill>
                  <a:srgbClr val="000000"/>
                </a:solidFill>
              </a:rPr>
              <a:t>Prolog, active database languages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and our own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Overlog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language for distributed systems [16], </a:t>
            </a:r>
            <a:r>
              <a:rPr lang="en-US" dirty="0">
                <a:solidFill>
                  <a:srgbClr val="000000"/>
                </a:solidFill>
              </a:rPr>
              <a:t>Bloom is purely declarative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 the syntax of a program contains the full spec-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ification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of its semantics, and </a:t>
            </a:r>
            <a:r>
              <a:rPr lang="en-US" dirty="0">
                <a:solidFill>
                  <a:srgbClr val="000000"/>
                </a:solidFill>
              </a:rPr>
              <a:t>there is no need for the programmer </a:t>
            </a:r>
            <a:r>
              <a:rPr lang="en-US" dirty="0"/>
              <a:t>to understand or reason about the behavior of the evaluation engine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 Bloom is based on a formal temporal logic called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Dedalus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[3]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.”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744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ruby?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/>
              <a:t>Bud uses a Ruby-flavored syntax, but this is not fundamental; we have experimented with analogous Bloom </a:t>
            </a:r>
            <a:r>
              <a:rPr lang="en-US" dirty="0" err="1" smtClean="0"/>
              <a:t>embeddings</a:t>
            </a:r>
            <a:r>
              <a:rPr lang="en-US" dirty="0" smtClean="0"/>
              <a:t> </a:t>
            </a:r>
            <a:r>
              <a:rPr lang="en-US" dirty="0"/>
              <a:t>in other languages including Python, </a:t>
            </a:r>
            <a:r>
              <a:rPr lang="en-US" dirty="0" err="1"/>
              <a:t>Erlang</a:t>
            </a:r>
            <a:r>
              <a:rPr lang="en-US" dirty="0"/>
              <a:t> and </a:t>
            </a:r>
            <a:r>
              <a:rPr lang="en-US" dirty="0" err="1"/>
              <a:t>Scala</a:t>
            </a:r>
            <a:r>
              <a:rPr lang="en-US" dirty="0"/>
              <a:t>, and they look similar in structure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540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</a:t>
            </a:r>
            <a:r>
              <a:rPr lang="en-US" dirty="0" err="1" smtClean="0"/>
              <a:t>erlang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“</a:t>
            </a:r>
            <a:r>
              <a:rPr lang="en-US" dirty="0" smtClean="0"/>
              <a:t>we </a:t>
            </a:r>
            <a:r>
              <a:rPr lang="en-US" dirty="0"/>
              <a:t>did a simple Bloom prototype DSL in </a:t>
            </a:r>
            <a:r>
              <a:rPr lang="en-US" dirty="0" err="1"/>
              <a:t>Erlang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(which we cannot help but call “</a:t>
            </a:r>
            <a:r>
              <a:rPr lang="en-US" dirty="0" err="1">
                <a:solidFill>
                  <a:srgbClr val="000000"/>
                </a:solidFill>
              </a:rPr>
              <a:t>Bloomerlang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”), and </a:t>
            </a:r>
            <a:r>
              <a:rPr lang="en-US" dirty="0">
                <a:solidFill>
                  <a:srgbClr val="000000"/>
                </a:solidFill>
              </a:rPr>
              <a:t>there is a natural correspondence between Bloom-style distributed rules and </a:t>
            </a:r>
            <a:r>
              <a:rPr lang="en-US" dirty="0" err="1">
                <a:solidFill>
                  <a:srgbClr val="000000"/>
                </a:solidFill>
              </a:rPr>
              <a:t>Erlang</a:t>
            </a:r>
            <a:r>
              <a:rPr lang="en-US" dirty="0">
                <a:solidFill>
                  <a:srgbClr val="000000"/>
                </a:solidFill>
              </a:rPr>
              <a:t> actors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 However there is no requirement for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Erlang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programs to be written in the disorderly style of Bloom. </a:t>
            </a:r>
            <a:r>
              <a:rPr lang="en-US" dirty="0">
                <a:solidFill>
                  <a:srgbClr val="000000"/>
                </a:solidFill>
              </a:rPr>
              <a:t>It is not obvious that typical </a:t>
            </a:r>
            <a:r>
              <a:rPr lang="en-US" dirty="0" err="1">
                <a:solidFill>
                  <a:srgbClr val="000000"/>
                </a:solidFill>
              </a:rPr>
              <a:t>Erlang</a:t>
            </a:r>
            <a:r>
              <a:rPr lang="en-US" dirty="0">
                <a:solidFill>
                  <a:srgbClr val="000000"/>
                </a:solidFill>
              </a:rPr>
              <a:t> programs are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significantly more </a:t>
            </a:r>
            <a:r>
              <a:rPr lang="en-US" dirty="0">
                <a:solidFill>
                  <a:srgbClr val="000000"/>
                </a:solidFill>
              </a:rPr>
              <a:t>amenable to a useful points-of-order analysis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than programs written in any other functional language</a:t>
            </a:r>
            <a:r>
              <a:rPr lang="en-US" dirty="0">
                <a:solidFill>
                  <a:srgbClr val="000000"/>
                </a:solidFill>
              </a:rPr>
              <a:t>. For example, ordered lists are basic constructs in functional languages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and without program annotation or deeper analysis than we need to do in Bloom, any code that modifies lists would need be marked as a point of order, much like our destructive shopping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cart”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6996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CALM analysis for traditional languages?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We believe that</a:t>
            </a:r>
            <a:r>
              <a:rPr lang="en-US" dirty="0"/>
              <a:t> Bloom’s “disorderly by default”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style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/>
              <a:t>encourages order-independent programming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and we know that its </a:t>
            </a:r>
            <a:r>
              <a:rPr lang="en-US" dirty="0">
                <a:solidFill>
                  <a:srgbClr val="7F7F7F"/>
                </a:solidFill>
              </a:rPr>
              <a:t>roots in database theory helped produce a simple but useful program analysis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technique. While </a:t>
            </a:r>
            <a:r>
              <a:rPr lang="en-US" dirty="0"/>
              <a:t>we would be happy to see the </a:t>
            </a:r>
            <a:r>
              <a:rPr lang="en-US" dirty="0" smtClean="0"/>
              <a:t>analysis “</a:t>
            </a:r>
            <a:r>
              <a:rPr lang="en-US" dirty="0"/>
              <a:t>ported”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to other distributed programming environments, </a:t>
            </a:r>
            <a:r>
              <a:rPr lang="en-US" dirty="0">
                <a:solidFill>
                  <a:srgbClr val="000000"/>
                </a:solidFill>
              </a:rPr>
              <a:t>it may be that design patterns using Bloom-</a:t>
            </a:r>
            <a:r>
              <a:rPr lang="en-US" dirty="0" err="1">
                <a:solidFill>
                  <a:srgbClr val="000000"/>
                </a:solidFill>
              </a:rPr>
              <a:t>esque</a:t>
            </a:r>
            <a:r>
              <a:rPr lang="en-US" dirty="0">
                <a:solidFill>
                  <a:srgbClr val="000000"/>
                </a:solidFill>
              </a:rPr>
              <a:t> disorderly programming are the natural way to achieve this.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2315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dependency graphs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855" y="1613022"/>
            <a:ext cx="5165145" cy="36646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33" y="1613022"/>
            <a:ext cx="2730500" cy="1460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121" y="3073522"/>
            <a:ext cx="2476500" cy="1790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b="53787"/>
          <a:stretch/>
        </p:blipFill>
        <p:spPr>
          <a:xfrm>
            <a:off x="228121" y="4864222"/>
            <a:ext cx="3340100" cy="80993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268205" y="3649273"/>
            <a:ext cx="417297" cy="417297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676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40"/>
    </mc:Choice>
    <mc:Fallback xmlns="">
      <p:transition xmlns:p14="http://schemas.microsoft.com/office/powerpoint/2010/main" spd="slow" advTm="1694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dependency graphs</a:t>
            </a:r>
            <a:endParaRPr lang="en-US" dirty="0"/>
          </a:p>
        </p:txBody>
      </p:sp>
      <p:pic>
        <p:nvPicPr>
          <p:cNvPr id="6" name="Picture 5" descr="rel_delivery.pdf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4" t="4834" r="19440"/>
          <a:stretch/>
        </p:blipFill>
        <p:spPr>
          <a:xfrm>
            <a:off x="5089700" y="2150872"/>
            <a:ext cx="2907184" cy="4395162"/>
          </a:xfrm>
          <a:prstGeom prst="rect">
            <a:avLst/>
          </a:prstGeom>
        </p:spPr>
      </p:pic>
      <p:pic>
        <p:nvPicPr>
          <p:cNvPr id="5" name="Picture 4" descr="be_delivery.pdf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6" t="8250" r="9250"/>
          <a:stretch/>
        </p:blipFill>
        <p:spPr>
          <a:xfrm>
            <a:off x="1419863" y="2565044"/>
            <a:ext cx="3006292" cy="29461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92775" y="6282267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BestEffortDelivery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06923" y="6279444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ReliableDelivery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02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desire: best of both worlds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94418"/>
            <a:ext cx="8244843" cy="4106382"/>
          </a:xfrm>
        </p:spPr>
        <p:txBody>
          <a:bodyPr/>
          <a:lstStyle/>
          <a:p>
            <a:r>
              <a:rPr lang="en-US" dirty="0" smtClean="0"/>
              <a:t>theoretical foundation </a:t>
            </a:r>
            <a:r>
              <a:rPr lang="en-US" dirty="0" smtClean="0"/>
              <a:t>for </a:t>
            </a:r>
            <a:r>
              <a:rPr lang="en-US" dirty="0" smtClean="0"/>
              <a:t>correctness </a:t>
            </a:r>
            <a:r>
              <a:rPr lang="en-US" dirty="0" smtClean="0"/>
              <a:t>under loose consistency</a:t>
            </a:r>
          </a:p>
          <a:p>
            <a:endParaRPr lang="en-US" dirty="0" smtClean="0"/>
          </a:p>
          <a:p>
            <a:r>
              <a:rPr lang="en-US" dirty="0" smtClean="0"/>
              <a:t>embodiment of theory in a programming framework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024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636"/>
    </mc:Choice>
    <mc:Fallback>
      <p:transition xmlns:p14="http://schemas.microsoft.com/office/powerpoint/2010/main" spd="slow" advTm="2863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cart implementations</a:t>
            </a:r>
            <a:endParaRPr lang="en-US" dirty="0"/>
          </a:p>
        </p:txBody>
      </p:sp>
      <p:pic>
        <p:nvPicPr>
          <p:cNvPr id="4" name="Picture 3" descr="disorderly_base.pd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831" y="2057049"/>
            <a:ext cx="4594473" cy="3978915"/>
          </a:xfrm>
          <a:prstGeom prst="rect">
            <a:avLst/>
          </a:prstGeom>
        </p:spPr>
      </p:pic>
      <p:pic>
        <p:nvPicPr>
          <p:cNvPr id="5" name="Picture 4" descr="dc_kvs.pd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050" y="1899687"/>
            <a:ext cx="5057759" cy="4370975"/>
          </a:xfrm>
          <a:prstGeom prst="rect">
            <a:avLst/>
          </a:prstGeom>
        </p:spPr>
      </p:pic>
      <p:sp>
        <p:nvSpPr>
          <p:cNvPr id="6" name="Text Placeholder 5"/>
          <p:cNvSpPr txBox="1">
            <a:spLocks/>
          </p:cNvSpPr>
          <p:nvPr/>
        </p:nvSpPr>
        <p:spPr>
          <a:xfrm>
            <a:off x="250126" y="6068405"/>
            <a:ext cx="3910389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en-US" dirty="0" smtClean="0"/>
              <a:t>destructive</a:t>
            </a:r>
            <a:endParaRPr lang="en-US" dirty="0"/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4795850" y="6068405"/>
            <a:ext cx="3910389" cy="639762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en-US" dirty="0" smtClean="0"/>
              <a:t>disorderly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443398" y="3497410"/>
            <a:ext cx="5042565" cy="1819865"/>
            <a:chOff x="2443398" y="3497410"/>
            <a:chExt cx="5042565" cy="1819865"/>
          </a:xfrm>
        </p:grpSpPr>
        <p:sp>
          <p:nvSpPr>
            <p:cNvPr id="10" name="Oval 9"/>
            <p:cNvSpPr/>
            <p:nvPr/>
          </p:nvSpPr>
          <p:spPr>
            <a:xfrm>
              <a:off x="2443398" y="3506887"/>
              <a:ext cx="151863" cy="151863"/>
            </a:xfrm>
            <a:prstGeom prst="ellipse">
              <a:avLst/>
            </a:prstGeom>
            <a:solidFill>
              <a:schemeClr val="accent1">
                <a:alpha val="58000"/>
              </a:schemeClr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651917" y="3497410"/>
              <a:ext cx="151863" cy="151863"/>
            </a:xfrm>
            <a:prstGeom prst="ellipse">
              <a:avLst/>
            </a:prstGeom>
            <a:solidFill>
              <a:schemeClr val="accent1">
                <a:alpha val="58000"/>
              </a:schemeClr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334100" y="3506887"/>
              <a:ext cx="151863" cy="151863"/>
            </a:xfrm>
            <a:prstGeom prst="ellipse">
              <a:avLst/>
            </a:prstGeom>
            <a:solidFill>
              <a:schemeClr val="accent1">
                <a:alpha val="58000"/>
              </a:schemeClr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234853" y="4255593"/>
              <a:ext cx="151863" cy="151863"/>
            </a:xfrm>
            <a:prstGeom prst="ellipse">
              <a:avLst/>
            </a:prstGeom>
            <a:solidFill>
              <a:schemeClr val="accent1">
                <a:alpha val="58000"/>
              </a:schemeClr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850716" y="4255593"/>
              <a:ext cx="151863" cy="151863"/>
            </a:xfrm>
            <a:prstGeom prst="ellipse">
              <a:avLst/>
            </a:prstGeom>
            <a:solidFill>
              <a:schemeClr val="accent1">
                <a:alpha val="58000"/>
              </a:schemeClr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556895" y="5165412"/>
              <a:ext cx="151863" cy="151863"/>
            </a:xfrm>
            <a:prstGeom prst="ellipse">
              <a:avLst/>
            </a:prstGeom>
            <a:solidFill>
              <a:schemeClr val="accent1">
                <a:alpha val="58000"/>
              </a:schemeClr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19205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800"/>
    </mc:Choice>
    <mc:Fallback>
      <p:transition xmlns:p14="http://schemas.microsoft.com/office/powerpoint/2010/main" spd="slow" advTm="218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example analysis in paper: replicated shopping carts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“destructive” cart implements a replicated key/value store</a:t>
            </a:r>
          </a:p>
          <a:p>
            <a:pPr lvl="1"/>
            <a:r>
              <a:rPr lang="en-US" dirty="0" smtClean="0"/>
              <a:t>key: session id</a:t>
            </a:r>
          </a:p>
          <a:p>
            <a:pPr lvl="1"/>
            <a:r>
              <a:rPr lang="en-US" dirty="0" smtClean="0"/>
              <a:t>value: array of the items in cart</a:t>
            </a:r>
          </a:p>
          <a:p>
            <a:pPr lvl="1"/>
            <a:r>
              <a:rPr lang="en-US" dirty="0" smtClean="0"/>
              <a:t>add/delete “destructively” modify the value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“disorderly” cart uses accumulation and aggregation</a:t>
            </a:r>
          </a:p>
          <a:p>
            <a:pPr lvl="1"/>
            <a:r>
              <a:rPr lang="en-US" dirty="0" smtClean="0"/>
              <a:t>adds/deletes received/replicated monotonically </a:t>
            </a:r>
          </a:p>
          <a:p>
            <a:pPr lvl="1"/>
            <a:r>
              <a:rPr lang="en-US" dirty="0" smtClean="0"/>
              <a:t>checkout requires counting up the adds/deletes</a:t>
            </a:r>
          </a:p>
          <a:p>
            <a:pPr lvl="1"/>
            <a:r>
              <a:rPr lang="en-US" dirty="0" smtClean="0"/>
              <a:t>hence coordinate only at checkout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254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on Quicksand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Campbell/</a:t>
            </a:r>
            <a:r>
              <a:rPr lang="en-US" dirty="0" err="1" smtClean="0"/>
              <a:t>Helland</a:t>
            </a:r>
            <a:r>
              <a:rPr lang="en-US" dirty="0" smtClean="0"/>
              <a:t> CIDR 2009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goal:		avoid coordination entirely</a:t>
            </a:r>
            <a:endParaRPr lang="en-US" dirty="0"/>
          </a:p>
          <a:p>
            <a:r>
              <a:rPr lang="en-US" dirty="0" smtClean="0"/>
              <a:t>maxim:</a:t>
            </a:r>
            <a:r>
              <a:rPr lang="en-US" dirty="0"/>
              <a:t>	</a:t>
            </a:r>
            <a:r>
              <a:rPr lang="en-US" dirty="0" smtClean="0"/>
              <a:t>memories</a:t>
            </a:r>
            <a:r>
              <a:rPr lang="en-US" dirty="0"/>
              <a:t>, guesses and apologies</a:t>
            </a:r>
          </a:p>
          <a:p>
            <a:endParaRPr lang="en-US" dirty="0" smtClean="0"/>
          </a:p>
          <a:p>
            <a:r>
              <a:rPr lang="en-US" dirty="0" smtClean="0"/>
              <a:t>can we use Bloom analysis to automate/prove correctness of this?</a:t>
            </a:r>
          </a:p>
          <a:p>
            <a:pPr lvl="1"/>
            <a:r>
              <a:rPr lang="en-US" dirty="0" smtClean="0"/>
              <a:t>initial ideas so far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96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quicksand &amp; maxims </a:t>
            </a:r>
            <a:br>
              <a:rPr lang="en-US" dirty="0" smtClean="0"/>
            </a:br>
            <a:r>
              <a:rPr lang="en-US" dirty="0" smtClean="0"/>
              <a:t>to code &amp; proofs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“guesses”: easy to see in dependency graph</a:t>
            </a:r>
          </a:p>
          <a:p>
            <a:pPr lvl="1"/>
            <a:r>
              <a:rPr lang="en-US" dirty="0" smtClean="0"/>
              <a:t>any collection downstream of an uncoordinated point of order</a:t>
            </a:r>
          </a:p>
          <a:p>
            <a:pPr lvl="1"/>
            <a:r>
              <a:rPr lang="en-US" dirty="0" smtClean="0"/>
              <a:t>compiler rewrites schema to add “taint” attribute to these</a:t>
            </a:r>
          </a:p>
          <a:p>
            <a:pPr lvl="2"/>
            <a:r>
              <a:rPr lang="en-US" dirty="0" smtClean="0"/>
              <a:t>and rewrites rules to carry taint bit along </a:t>
            </a:r>
          </a:p>
          <a:p>
            <a:r>
              <a:rPr lang="en-US" dirty="0" smtClean="0"/>
              <a:t>“memories” at interfaces</a:t>
            </a:r>
          </a:p>
          <a:p>
            <a:pPr lvl="1"/>
            <a:r>
              <a:rPr lang="en-US" dirty="0" smtClean="0"/>
              <a:t>compiler interposes table in front of any tainted output interface</a:t>
            </a:r>
          </a:p>
          <a:p>
            <a:r>
              <a:rPr lang="en-US" dirty="0" smtClean="0"/>
              <a:t>“apologies”</a:t>
            </a:r>
          </a:p>
          <a:p>
            <a:pPr lvl="1"/>
            <a:r>
              <a:rPr lang="en-US" dirty="0" smtClean="0"/>
              <a:t>need to determine when “memory” tuples were inconsistent</a:t>
            </a:r>
          </a:p>
          <a:p>
            <a:pPr lvl="1"/>
            <a:r>
              <a:rPr lang="en-US" dirty="0" smtClean="0"/>
              <a:t>idea: wrap tainted code blocks with “background” coordination check</a:t>
            </a:r>
          </a:p>
          <a:p>
            <a:pPr lvl="2"/>
            <a:r>
              <a:rPr lang="en-US" dirty="0" smtClean="0"/>
              <a:t>upon success, garbage-collect relevant “memories”</a:t>
            </a:r>
          </a:p>
          <a:p>
            <a:pPr lvl="2"/>
            <a:r>
              <a:rPr lang="en-US" dirty="0" smtClean="0"/>
              <a:t>upon failure, invoke custom “apology” logic to achieve some invariant</a:t>
            </a:r>
          </a:p>
          <a:p>
            <a:pPr lvl="2"/>
            <a:r>
              <a:rPr lang="en-US" dirty="0" smtClean="0"/>
              <a:t>ideally, prove that inconsistent tuples + apology logic = invariant satisfied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383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80533" y="2421467"/>
            <a:ext cx="2489200" cy="609600"/>
          </a:xfrm>
          <a:prstGeom prst="roundRect">
            <a:avLst/>
          </a:prstGeom>
          <a:solidFill>
            <a:srgbClr val="A9A67B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application logic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80533" y="3132666"/>
            <a:ext cx="2489200" cy="1845732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system infrastructure</a:t>
            </a:r>
            <a:endParaRPr lang="en-US" dirty="0"/>
          </a:p>
        </p:txBody>
      </p:sp>
      <p:sp>
        <p:nvSpPr>
          <p:cNvPr id="9" name="Trapezoid 8"/>
          <p:cNvSpPr/>
          <p:nvPr/>
        </p:nvSpPr>
        <p:spPr>
          <a:xfrm>
            <a:off x="220132" y="5063063"/>
            <a:ext cx="3894667" cy="1405467"/>
          </a:xfrm>
          <a:prstGeom prst="trapezoid">
            <a:avLst/>
          </a:prstGeom>
          <a:blipFill rotWithShape="1"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theoretical foundation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503333" y="2421466"/>
            <a:ext cx="2489200" cy="1794933"/>
          </a:xfrm>
          <a:prstGeom prst="roundRect">
            <a:avLst/>
          </a:prstGeom>
          <a:solidFill>
            <a:srgbClr val="675E47"/>
          </a:solidFill>
          <a:ln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 logic</a:t>
            </a:r>
            <a:endParaRPr lang="en-US" dirty="0"/>
          </a:p>
        </p:txBody>
      </p:sp>
      <p:sp>
        <p:nvSpPr>
          <p:cNvPr id="15" name="Cloud 14"/>
          <p:cNvSpPr/>
          <p:nvPr/>
        </p:nvSpPr>
        <p:spPr>
          <a:xfrm>
            <a:off x="4707468" y="4588933"/>
            <a:ext cx="4284132" cy="1879597"/>
          </a:xfrm>
          <a:prstGeom prst="cloud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b="1" spc="50" dirty="0" smtClean="0">
              <a:ln w="11430"/>
              <a:solidFill>
                <a:srgbClr val="2F2B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b="1" spc="50" dirty="0">
              <a:ln w="11430"/>
              <a:solidFill>
                <a:srgbClr val="2F2B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b="1" spc="50" dirty="0" smtClean="0">
                <a:ln w="11430"/>
                <a:solidFill>
                  <a:schemeClr val="tx1"/>
                </a:solidFill>
                <a:effectLst/>
              </a:rPr>
              <a:t>quicksand</a:t>
            </a:r>
            <a:endParaRPr lang="en-US" b="1" spc="50" dirty="0">
              <a:ln w="11430"/>
              <a:solidFill>
                <a:schemeClr val="tx1"/>
              </a:solidFill>
              <a:effectLst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03333" y="4267198"/>
            <a:ext cx="2489200" cy="660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2F2B20"/>
                </a:solidFill>
              </a:rPr>
              <a:t>system infrastructure</a:t>
            </a:r>
            <a:endParaRPr lang="en-US" dirty="0">
              <a:solidFill>
                <a:srgbClr val="2F2B20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199" y="1206621"/>
            <a:ext cx="8221429" cy="1143000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shift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354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ruby embedding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Monaco"/>
                <a:cs typeface="Monaco"/>
              </a:rPr>
              <a:t>class Bud</a:t>
            </a:r>
          </a:p>
          <a:p>
            <a:pPr lvl="1"/>
            <a:r>
              <a:rPr lang="en-US" dirty="0" smtClean="0"/>
              <a:t>“declare” methods for collections of Bloom statements</a:t>
            </a:r>
          </a:p>
          <a:p>
            <a:pPr lvl="2"/>
            <a:r>
              <a:rPr lang="en-US" dirty="0" smtClean="0"/>
              <a:t>checked for legality, potentially optimized/rewritten</a:t>
            </a:r>
          </a:p>
          <a:p>
            <a:pPr marL="708660" lvl="2">
              <a:buClr>
                <a:schemeClr val="accent1"/>
              </a:buClr>
            </a:pPr>
            <a:r>
              <a:rPr lang="en-US" sz="2000" dirty="0"/>
              <a:t>template methods for schemas and data</a:t>
            </a:r>
          </a:p>
          <a:p>
            <a:endParaRPr lang="en-US" dirty="0" smtClean="0"/>
          </a:p>
          <a:p>
            <a:r>
              <a:rPr lang="en-US" dirty="0" smtClean="0"/>
              <a:t>all the usual Ruby goodness applies</a:t>
            </a:r>
          </a:p>
          <a:p>
            <a:pPr lvl="1"/>
            <a:r>
              <a:rPr lang="en-US" dirty="0" smtClean="0"/>
              <a:t>rich dynamic type system</a:t>
            </a:r>
          </a:p>
          <a:p>
            <a:pPr lvl="1"/>
            <a:r>
              <a:rPr lang="en-US" dirty="0" smtClean="0"/>
              <a:t>OO inheritance, </a:t>
            </a:r>
            <a:r>
              <a:rPr lang="en-US" dirty="0" err="1" smtClean="0"/>
              <a:t>mixins</a:t>
            </a:r>
            <a:r>
              <a:rPr lang="en-US" dirty="0" smtClean="0"/>
              <a:t> (~multiple inheritance), encapsulation</a:t>
            </a:r>
          </a:p>
          <a:p>
            <a:pPr lvl="1"/>
            <a:r>
              <a:rPr lang="en-US" dirty="0" smtClean="0"/>
              <a:t>functional programming comprehension syntax</a:t>
            </a:r>
          </a:p>
          <a:p>
            <a:pPr lvl="1"/>
            <a:r>
              <a:rPr lang="en-US" dirty="0" smtClean="0"/>
              <a:t>libraries for everything under the sun</a:t>
            </a:r>
          </a:p>
        </p:txBody>
      </p:sp>
    </p:spTree>
    <p:extLst>
      <p:ext uri="{BB962C8B-B14F-4D97-AF65-F5344CB8AC3E}">
        <p14:creationId xmlns:p14="http://schemas.microsoft.com/office/powerpoint/2010/main" val="1626764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taste of ruby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8175" y="2048933"/>
            <a:ext cx="3201092" cy="4351867"/>
          </a:xfrm>
          <a:prstGeom prst="rect">
            <a:avLst/>
          </a:prstGeom>
          <a:ln w="25400" cap="flat" cmpd="sng" algn="ctr">
            <a:solidFill>
              <a:schemeClr val="tx2">
                <a:lumMod val="90000"/>
                <a:lumOff val="1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>
                <a:solidFill>
                  <a:srgbClr val="0000FF"/>
                </a:solidFill>
                <a:latin typeface="Monaco"/>
              </a:rPr>
              <a:t>module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Monaco"/>
              </a:rPr>
              <a:t>MixMeIn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</a:t>
            </a:r>
            <a:r>
              <a:rPr lang="en-US" sz="1400" dirty="0" err="1">
                <a:solidFill>
                  <a:srgbClr val="0000FF"/>
                </a:solidFill>
                <a:latin typeface="Monaco"/>
              </a:rPr>
              <a:t>def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dirty="0" err="1">
                <a:solidFill>
                  <a:srgbClr val="F76D00"/>
                </a:solidFill>
                <a:latin typeface="Monaco"/>
              </a:rPr>
              <a:t>mixi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  </a:t>
            </a:r>
            <a:r>
              <a:rPr lang="en-US" sz="1400" dirty="0">
                <a:solidFill>
                  <a:srgbClr val="208C10"/>
                </a:solidFill>
                <a:latin typeface="Monaco"/>
              </a:rPr>
              <a:t>"who do we appreciate"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end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>
                <a:solidFill>
                  <a:srgbClr val="0000FF"/>
                </a:solidFill>
                <a:latin typeface="Monaco"/>
              </a:rPr>
              <a:t>end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ro-RO" sz="1400" dirty="0">
                <a:solidFill>
                  <a:srgbClr val="0000FF"/>
                </a:solidFill>
                <a:latin typeface="Monaco"/>
              </a:rPr>
              <a:t>class</a:t>
            </a:r>
            <a:r>
              <a:rPr lang="ro-RO" sz="1400" dirty="0">
                <a:solidFill>
                  <a:prstClr val="black"/>
                </a:solidFill>
                <a:latin typeface="Monaco"/>
              </a:rPr>
              <a:t> SuperDuper</a:t>
            </a:r>
          </a:p>
          <a:p>
            <a:pPr marL="114300" indent="0">
              <a:buNone/>
            </a:pPr>
            <a:r>
              <a:rPr lang="fr-FR" sz="1400" dirty="0">
                <a:solidFill>
                  <a:prstClr val="black"/>
                </a:solidFill>
                <a:latin typeface="Monaco"/>
              </a:rPr>
              <a:t>  </a:t>
            </a:r>
            <a:r>
              <a:rPr lang="fr-FR" sz="1400" dirty="0" err="1">
                <a:solidFill>
                  <a:srgbClr val="0000FF"/>
                </a:solidFill>
                <a:latin typeface="Monaco"/>
              </a:rPr>
              <a:t>def</a:t>
            </a:r>
            <a:r>
              <a:rPr lang="fr-FR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fr-FR" sz="1400" dirty="0">
                <a:solidFill>
                  <a:srgbClr val="F76D00"/>
                </a:solidFill>
                <a:latin typeface="Monaco"/>
              </a:rPr>
              <a:t>doit</a:t>
            </a:r>
            <a:endParaRPr lang="fr-FR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ro-RO" sz="1400" dirty="0">
                <a:solidFill>
                  <a:prstClr val="black"/>
                </a:solidFill>
                <a:latin typeface="Monaco"/>
              </a:rPr>
              <a:t>    </a:t>
            </a:r>
            <a:r>
              <a:rPr lang="ro-RO" sz="1400" dirty="0">
                <a:solidFill>
                  <a:srgbClr val="208C10"/>
                </a:solidFill>
                <a:latin typeface="Monaco"/>
              </a:rPr>
              <a:t>"a super duper bean"</a:t>
            </a:r>
            <a:endParaRPr lang="ro-RO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end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>
                <a:solidFill>
                  <a:srgbClr val="0000FF"/>
                </a:solidFill>
                <a:latin typeface="Monaco"/>
              </a:rPr>
              <a:t>end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044824" y="2048933"/>
            <a:ext cx="4625178" cy="4351867"/>
          </a:xfrm>
          <a:prstGeom prst="rect">
            <a:avLst/>
          </a:prstGeom>
          <a:ln w="25400" cap="flat" cmpd="sng" algn="ctr">
            <a:solidFill>
              <a:schemeClr val="tx2">
                <a:lumMod val="90000"/>
                <a:lumOff val="1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ro-RO" sz="1400" dirty="0">
                <a:solidFill>
                  <a:srgbClr val="0000FF"/>
                </a:solidFill>
                <a:latin typeface="Monaco"/>
              </a:rPr>
              <a:t>class</a:t>
            </a:r>
            <a:r>
              <a:rPr lang="ro-RO" sz="1400" dirty="0">
                <a:solidFill>
                  <a:prstClr val="black"/>
                </a:solidFill>
                <a:latin typeface="Monaco"/>
              </a:rPr>
              <a:t> Submarine &lt; SuperDuper</a:t>
            </a: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include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Monaco"/>
              </a:rPr>
              <a:t>MixMeIn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</a:p>
          <a:p>
            <a:pPr marL="114300" indent="0">
              <a:buNone/>
            </a:pPr>
            <a:r>
              <a:rPr lang="fr-FR" sz="1400" dirty="0">
                <a:solidFill>
                  <a:prstClr val="black"/>
                </a:solidFill>
                <a:latin typeface="Monaco"/>
              </a:rPr>
              <a:t>  </a:t>
            </a:r>
            <a:r>
              <a:rPr lang="fr-FR" sz="1400" dirty="0" err="1">
                <a:solidFill>
                  <a:srgbClr val="0000FF"/>
                </a:solidFill>
                <a:latin typeface="Monaco"/>
              </a:rPr>
              <a:t>def</a:t>
            </a:r>
            <a:r>
              <a:rPr lang="fr-FR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fr-FR" sz="1400" dirty="0">
                <a:solidFill>
                  <a:srgbClr val="F76D00"/>
                </a:solidFill>
                <a:latin typeface="Monaco"/>
              </a:rPr>
              <a:t>doit</a:t>
            </a:r>
            <a:endParaRPr lang="fr-FR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   </a:t>
            </a:r>
            <a:r>
              <a:rPr lang="en-US" sz="1400" dirty="0">
                <a:solidFill>
                  <a:srgbClr val="208C10"/>
                </a:solidFill>
                <a:latin typeface="Monaco"/>
              </a:rPr>
              <a:t>"a yellow submarine"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end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</a:t>
            </a:r>
            <a:r>
              <a:rPr lang="en-US" sz="1400" dirty="0" err="1">
                <a:solidFill>
                  <a:srgbClr val="0000FF"/>
                </a:solidFill>
                <a:latin typeface="Monaco"/>
              </a:rPr>
              <a:t>def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dirty="0">
                <a:solidFill>
                  <a:srgbClr val="F76D00"/>
                </a:solidFill>
                <a:latin typeface="Monaco"/>
              </a:rPr>
              <a:t>sing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   puts </a:t>
            </a:r>
            <a:r>
              <a:rPr lang="en-US" sz="1400" dirty="0">
                <a:solidFill>
                  <a:srgbClr val="208C10"/>
                </a:solidFill>
                <a:latin typeface="Monaco"/>
              </a:rPr>
              <a:t>"we all live </a:t>
            </a:r>
            <a:r>
              <a:rPr lang="en-US" sz="1400" dirty="0" smtClean="0">
                <a:solidFill>
                  <a:srgbClr val="208C10"/>
                </a:solidFill>
                <a:latin typeface="Monaco"/>
              </a:rPr>
              <a:t>in </a:t>
            </a:r>
            <a:r>
              <a:rPr lang="en-US" sz="1400" dirty="0">
                <a:solidFill>
                  <a:srgbClr val="208C10"/>
                </a:solidFill>
                <a:latin typeface="Monaco"/>
              </a:rPr>
              <a:t>"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+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Monaco"/>
              </a:rPr>
              <a:t>doit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end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</a:t>
            </a:r>
            <a:r>
              <a:rPr lang="en-US" sz="1400" dirty="0" err="1">
                <a:solidFill>
                  <a:srgbClr val="0000FF"/>
                </a:solidFill>
                <a:latin typeface="Monaco"/>
              </a:rPr>
              <a:t>def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dirty="0">
                <a:solidFill>
                  <a:srgbClr val="F76D00"/>
                </a:solidFill>
                <a:latin typeface="Monaco"/>
              </a:rPr>
              <a:t>chant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Monaco"/>
              </a:rPr>
              <a:t>nums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)</a:t>
            </a: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   out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=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Monaco"/>
              </a:rPr>
              <a:t>nums.map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{ |n|  n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*</a:t>
            </a:r>
            <a:r>
              <a:rPr lang="en-US" sz="1400" dirty="0">
                <a:solidFill>
                  <a:srgbClr val="5569D0"/>
                </a:solidFill>
                <a:latin typeface="Monaco"/>
              </a:rPr>
              <a:t>2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}</a:t>
            </a:r>
          </a:p>
          <a:p>
            <a:pPr marL="114300" indent="0">
              <a:buNone/>
            </a:pPr>
            <a:r>
              <a:rPr lang="pl-PL" sz="1400" dirty="0">
                <a:solidFill>
                  <a:prstClr val="black"/>
                </a:solidFill>
                <a:latin typeface="Monaco"/>
              </a:rPr>
              <a:t>     </a:t>
            </a:r>
            <a:r>
              <a:rPr lang="pl-PL" sz="1400" dirty="0" err="1">
                <a:solidFill>
                  <a:prstClr val="black"/>
                </a:solidFill>
                <a:latin typeface="Monaco"/>
              </a:rPr>
              <a:t>puts</a:t>
            </a:r>
            <a:r>
              <a:rPr lang="pl-PL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pl-PL" sz="1400" dirty="0" err="1">
                <a:solidFill>
                  <a:prstClr val="black"/>
                </a:solidFill>
                <a:latin typeface="Monaco"/>
              </a:rPr>
              <a:t>out.inspect</a:t>
            </a:r>
            <a:r>
              <a:rPr lang="pl-PL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pl-PL" sz="1400" dirty="0">
                <a:solidFill>
                  <a:srgbClr val="0000FF"/>
                </a:solidFill>
                <a:latin typeface="Monaco"/>
              </a:rPr>
              <a:t>+</a:t>
            </a:r>
            <a:r>
              <a:rPr lang="pl-PL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pl-PL" sz="1400" dirty="0">
                <a:solidFill>
                  <a:srgbClr val="208C10"/>
                </a:solidFill>
                <a:latin typeface="Monaco"/>
              </a:rPr>
              <a:t>" "</a:t>
            </a:r>
            <a:r>
              <a:rPr lang="pl-PL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pl-PL" sz="1400" dirty="0">
                <a:solidFill>
                  <a:srgbClr val="0000FF"/>
                </a:solidFill>
                <a:latin typeface="Monaco"/>
              </a:rPr>
              <a:t>+</a:t>
            </a:r>
            <a:r>
              <a:rPr lang="pl-PL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pl-PL" sz="1400" dirty="0" err="1">
                <a:solidFill>
                  <a:prstClr val="black"/>
                </a:solidFill>
                <a:latin typeface="Monaco"/>
              </a:rPr>
              <a:t>mixi</a:t>
            </a:r>
            <a:endParaRPr lang="pl-PL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end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>
                <a:solidFill>
                  <a:srgbClr val="0000FF"/>
                </a:solidFill>
                <a:latin typeface="Monaco"/>
              </a:rPr>
              <a:t>end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s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=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dirty="0" err="1">
                <a:solidFill>
                  <a:srgbClr val="2300FF"/>
                </a:solidFill>
                <a:latin typeface="Monaco"/>
              </a:rPr>
              <a:t>Submarine</a:t>
            </a:r>
            <a:r>
              <a:rPr lang="en-US" sz="1400" dirty="0" err="1">
                <a:solidFill>
                  <a:prstClr val="black"/>
                </a:solidFill>
                <a:latin typeface="Monaco"/>
              </a:rPr>
              <a:t>.</a:t>
            </a:r>
            <a:r>
              <a:rPr lang="en-US" sz="1400" dirty="0" err="1">
                <a:solidFill>
                  <a:srgbClr val="0000FF"/>
                </a:solidFill>
                <a:latin typeface="Monaco"/>
              </a:rPr>
              <a:t>new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 err="1">
                <a:solidFill>
                  <a:prstClr val="black"/>
                </a:solidFill>
                <a:latin typeface="Monaco"/>
              </a:rPr>
              <a:t>s.sing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; </a:t>
            </a:r>
            <a:r>
              <a:rPr lang="en-US" sz="1400" dirty="0" err="1">
                <a:solidFill>
                  <a:prstClr val="black"/>
                </a:solidFill>
                <a:latin typeface="Monaco"/>
              </a:rPr>
              <a:t>s.chant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([</a:t>
            </a:r>
            <a:r>
              <a:rPr lang="en-US" sz="1400" dirty="0">
                <a:solidFill>
                  <a:srgbClr val="5569D0"/>
                </a:solidFill>
                <a:latin typeface="Monaco"/>
              </a:rPr>
              <a:t>1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,</a:t>
            </a:r>
            <a:r>
              <a:rPr lang="en-US" sz="1400" dirty="0">
                <a:solidFill>
                  <a:srgbClr val="5569D0"/>
                </a:solidFill>
                <a:latin typeface="Monaco"/>
              </a:rPr>
              <a:t>2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,</a:t>
            </a:r>
            <a:r>
              <a:rPr lang="en-US" sz="1400" dirty="0">
                <a:solidFill>
                  <a:srgbClr val="5569D0"/>
                </a:solidFill>
                <a:latin typeface="Monaco"/>
              </a:rPr>
              <a:t>3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,</a:t>
            </a:r>
            <a:r>
              <a:rPr lang="en-US" sz="1400" dirty="0">
                <a:solidFill>
                  <a:srgbClr val="5569D0"/>
                </a:solidFill>
                <a:latin typeface="Monaco"/>
              </a:rPr>
              <a:t>4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])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9895" y="2048933"/>
            <a:ext cx="1331437" cy="311848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97700" y="4355028"/>
            <a:ext cx="2305414" cy="3118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15553" y="265152"/>
            <a:ext cx="29674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inheritance</a:t>
            </a:r>
          </a:p>
          <a:p>
            <a:r>
              <a:rPr lang="en-US" dirty="0" err="1" smtClean="0"/>
              <a:t>mixins</a:t>
            </a:r>
            <a:endParaRPr lang="en-US" dirty="0" smtClean="0"/>
          </a:p>
          <a:p>
            <a:r>
              <a:rPr lang="en-US" dirty="0" err="1" smtClean="0"/>
              <a:t>Enumerables</a:t>
            </a:r>
            <a:r>
              <a:rPr lang="en-US" dirty="0" smtClean="0"/>
              <a:t> and code blocks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205740" y="3584222"/>
            <a:ext cx="1122594" cy="311848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40561" y="2517406"/>
            <a:ext cx="479328" cy="311848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05740" y="3881959"/>
            <a:ext cx="479328" cy="311848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232625" y="2308545"/>
            <a:ext cx="882928" cy="311848"/>
          </a:xfrm>
          <a:prstGeom prst="rect">
            <a:avLst/>
          </a:prstGeom>
          <a:solidFill>
            <a:srgbClr val="00FF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243604" y="2020646"/>
            <a:ext cx="882928" cy="311848"/>
          </a:xfrm>
          <a:prstGeom prst="rect">
            <a:avLst/>
          </a:prstGeom>
          <a:solidFill>
            <a:srgbClr val="00FF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05740" y="2308545"/>
            <a:ext cx="479328" cy="311848"/>
          </a:xfrm>
          <a:prstGeom prst="rect">
            <a:avLst/>
          </a:prstGeom>
          <a:solidFill>
            <a:srgbClr val="00FF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413773" y="4634380"/>
            <a:ext cx="460226" cy="311848"/>
          </a:xfrm>
          <a:prstGeom prst="rect">
            <a:avLst/>
          </a:prstGeom>
          <a:solidFill>
            <a:srgbClr val="00FF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65003" y="3605365"/>
            <a:ext cx="479328" cy="311848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183510" y="265152"/>
            <a:ext cx="1097821" cy="311848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192404" y="577000"/>
            <a:ext cx="882928" cy="311848"/>
          </a:xfrm>
          <a:prstGeom prst="rect">
            <a:avLst/>
          </a:prstGeom>
          <a:solidFill>
            <a:srgbClr val="00FF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192404" y="876634"/>
            <a:ext cx="2782263" cy="3118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95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app:</a:t>
            </a:r>
            <a:r>
              <a:rPr lang="en-US" dirty="0"/>
              <a:t> </a:t>
            </a:r>
            <a:r>
              <a:rPr lang="en-US" dirty="0" smtClean="0"/>
              <a:t>shopping cart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replicated for HA and low latency</a:t>
            </a:r>
          </a:p>
          <a:p>
            <a:r>
              <a:rPr lang="en-US" dirty="0" smtClean="0"/>
              <a:t>clients associated with unique session IDs</a:t>
            </a:r>
          </a:p>
          <a:p>
            <a:r>
              <a:rPr lang="en-US" dirty="0" err="1" smtClean="0"/>
              <a:t>add_item</a:t>
            </a:r>
            <a:r>
              <a:rPr lang="en-US" dirty="0" smtClean="0"/>
              <a:t>, </a:t>
            </a:r>
            <a:r>
              <a:rPr lang="en-US" dirty="0" err="1" smtClean="0"/>
              <a:t>deleted_item</a:t>
            </a:r>
            <a:r>
              <a:rPr lang="en-US" dirty="0" smtClean="0"/>
              <a:t>, checkout</a:t>
            </a:r>
          </a:p>
          <a:p>
            <a:endParaRPr lang="en-US" dirty="0" smtClean="0"/>
          </a:p>
          <a:p>
            <a:r>
              <a:rPr lang="en-US" b="1" dirty="0" smtClean="0"/>
              <a:t>challenge:</a:t>
            </a:r>
            <a:r>
              <a:rPr lang="en-US" dirty="0" smtClean="0"/>
              <a:t> 	guarantee </a:t>
            </a:r>
            <a:r>
              <a:rPr lang="en-US" i="1" dirty="0" smtClean="0"/>
              <a:t>eventual consistency</a:t>
            </a:r>
            <a:r>
              <a:rPr lang="en-US" dirty="0" smtClean="0"/>
              <a:t> of replicas</a:t>
            </a:r>
          </a:p>
          <a:p>
            <a:r>
              <a:rPr lang="en-US" b="1" dirty="0" smtClean="0"/>
              <a:t>maxim: 	</a:t>
            </a:r>
            <a:r>
              <a:rPr lang="en-US" dirty="0" smtClean="0"/>
              <a:t>use commutative operations</a:t>
            </a:r>
          </a:p>
          <a:p>
            <a:pPr lvl="1"/>
            <a:r>
              <a:rPr lang="en-US" dirty="0" smtClean="0"/>
              <a:t>c.f. Amazon Dynamo, Campbell/</a:t>
            </a:r>
            <a:r>
              <a:rPr lang="en-US" dirty="0" err="1" smtClean="0"/>
              <a:t>Helland</a:t>
            </a:r>
            <a:r>
              <a:rPr lang="en-US" dirty="0" smtClean="0"/>
              <a:t> “Building on Quicksand”</a:t>
            </a:r>
          </a:p>
          <a:p>
            <a:pPr lvl="1"/>
            <a:r>
              <a:rPr lang="en-US" dirty="0" smtClean="0"/>
              <a:t>easier said than done!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771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abstract</a:t>
            </a:r>
            <a:br>
              <a:rPr lang="en-US" sz="3600" dirty="0" smtClean="0"/>
            </a:br>
            <a:r>
              <a:rPr lang="en-US" sz="3600" dirty="0" smtClean="0"/>
              <a:t>interfaces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FFFF"/>
            </a:solidFill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1">
            <a:normAutofit/>
          </a:bodyPr>
          <a:lstStyle/>
          <a:p>
            <a:pPr marL="114300" indent="0">
              <a:buNone/>
            </a:pPr>
            <a:r>
              <a:rPr lang="en-US" sz="1400" dirty="0">
                <a:solidFill>
                  <a:srgbClr val="0000FF"/>
                </a:solidFill>
                <a:latin typeface="Monaco"/>
              </a:rPr>
              <a:t>module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b="1" u="sng" dirty="0" err="1">
                <a:solidFill>
                  <a:prstClr val="black"/>
                </a:solidFill>
                <a:latin typeface="Monaco"/>
              </a:rPr>
              <a:t>CartClientProtocol</a:t>
            </a:r>
            <a:endParaRPr lang="en-US" sz="1400" b="1" u="sng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da-DK" sz="1400" dirty="0">
                <a:solidFill>
                  <a:prstClr val="black"/>
                </a:solidFill>
                <a:latin typeface="Monaco"/>
              </a:rPr>
              <a:t>  </a:t>
            </a:r>
            <a:r>
              <a:rPr lang="da-DK" sz="1400" dirty="0" err="1">
                <a:solidFill>
                  <a:srgbClr val="0000FF"/>
                </a:solidFill>
                <a:latin typeface="Monaco"/>
              </a:rPr>
              <a:t>def</a:t>
            </a:r>
            <a:r>
              <a:rPr lang="da-DK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da-DK" sz="1400" dirty="0" err="1">
                <a:solidFill>
                  <a:srgbClr val="F76D00"/>
                </a:solidFill>
                <a:latin typeface="Monaco"/>
              </a:rPr>
              <a:t>state</a:t>
            </a:r>
            <a:endParaRPr lang="da-DK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 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interface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input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en-US" sz="1400" dirty="0">
                <a:solidFill>
                  <a:srgbClr val="5569D0"/>
                </a:solidFill>
                <a:latin typeface="Monaco"/>
              </a:rPr>
              <a:t>:</a:t>
            </a:r>
            <a:r>
              <a:rPr lang="en-US" sz="1400" dirty="0" err="1">
                <a:solidFill>
                  <a:srgbClr val="5569D0"/>
                </a:solidFill>
                <a:latin typeface="Monaco"/>
              </a:rPr>
              <a:t>client_action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,</a:t>
            </a:r>
          </a:p>
          <a:p>
            <a:pPr marL="114300" indent="0">
              <a:buNone/>
            </a:pPr>
            <a:r>
              <a:rPr lang="fr-FR" sz="1400" dirty="0">
                <a:solidFill>
                  <a:prstClr val="black"/>
                </a:solidFill>
                <a:latin typeface="Monaco"/>
              </a:rPr>
              <a:t>      [</a:t>
            </a:r>
            <a:r>
              <a:rPr lang="fr-FR" sz="1400" dirty="0">
                <a:solidFill>
                  <a:srgbClr val="208C10"/>
                </a:solidFill>
                <a:latin typeface="Monaco"/>
              </a:rPr>
              <a:t>'server'</a:t>
            </a:r>
            <a:r>
              <a:rPr lang="fr-FR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fr-FR" sz="1400" dirty="0">
                <a:solidFill>
                  <a:srgbClr val="208C10"/>
                </a:solidFill>
                <a:latin typeface="Monaco"/>
              </a:rPr>
              <a:t>'session'</a:t>
            </a:r>
            <a:r>
              <a:rPr lang="fr-FR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fr-FR" sz="1400" dirty="0">
                <a:solidFill>
                  <a:srgbClr val="208C10"/>
                </a:solidFill>
                <a:latin typeface="Monaco"/>
              </a:rPr>
              <a:t>'</a:t>
            </a:r>
            <a:r>
              <a:rPr lang="fr-FR" sz="1400" dirty="0" err="1">
                <a:solidFill>
                  <a:srgbClr val="208C10"/>
                </a:solidFill>
                <a:latin typeface="Monaco"/>
              </a:rPr>
              <a:t>reqid</a:t>
            </a:r>
            <a:r>
              <a:rPr lang="fr-FR" sz="1400" dirty="0">
                <a:solidFill>
                  <a:srgbClr val="208C10"/>
                </a:solidFill>
                <a:latin typeface="Monaco"/>
              </a:rPr>
              <a:t>'</a:t>
            </a:r>
            <a:r>
              <a:rPr lang="fr-FR" sz="1400" dirty="0">
                <a:solidFill>
                  <a:prstClr val="black"/>
                </a:solidFill>
                <a:latin typeface="Monaco"/>
              </a:rPr>
              <a:t>], [</a:t>
            </a:r>
            <a:r>
              <a:rPr lang="fr-FR" sz="1400" dirty="0">
                <a:solidFill>
                  <a:srgbClr val="208C10"/>
                </a:solidFill>
                <a:latin typeface="Monaco"/>
              </a:rPr>
              <a:t>'item'</a:t>
            </a:r>
            <a:r>
              <a:rPr lang="fr-FR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fr-FR" sz="1400" dirty="0">
                <a:solidFill>
                  <a:srgbClr val="208C10"/>
                </a:solidFill>
                <a:latin typeface="Monaco"/>
              </a:rPr>
              <a:t>'action'</a:t>
            </a:r>
            <a:r>
              <a:rPr lang="fr-FR" sz="1400" dirty="0">
                <a:solidFill>
                  <a:prstClr val="black"/>
                </a:solidFill>
                <a:latin typeface="Monaco"/>
              </a:rPr>
              <a:t>]</a:t>
            </a:r>
          </a:p>
          <a:p>
            <a:pPr marL="114300" indent="0">
              <a:buNone/>
            </a:pPr>
            <a:r>
              <a:rPr lang="cs-CZ" sz="1400" dirty="0">
                <a:solidFill>
                  <a:prstClr val="black"/>
                </a:solidFill>
                <a:latin typeface="Monaco"/>
              </a:rPr>
              <a:t>    </a:t>
            </a:r>
            <a:r>
              <a:rPr lang="cs-CZ" sz="1400" dirty="0">
                <a:solidFill>
                  <a:srgbClr val="0000FF"/>
                </a:solidFill>
                <a:latin typeface="Monaco"/>
              </a:rPr>
              <a:t>interface</a:t>
            </a:r>
            <a:r>
              <a:rPr lang="cs-CZ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cs-CZ" sz="1400" dirty="0">
                <a:solidFill>
                  <a:srgbClr val="0000FF"/>
                </a:solidFill>
                <a:latin typeface="Monaco"/>
              </a:rPr>
              <a:t>input</a:t>
            </a:r>
            <a:r>
              <a:rPr lang="cs-CZ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cs-CZ" sz="1400" dirty="0">
                <a:solidFill>
                  <a:srgbClr val="5569D0"/>
                </a:solidFill>
                <a:latin typeface="Monaco"/>
              </a:rPr>
              <a:t>:</a:t>
            </a:r>
            <a:r>
              <a:rPr lang="cs-CZ" sz="1400" dirty="0" err="1">
                <a:solidFill>
                  <a:srgbClr val="5569D0"/>
                </a:solidFill>
                <a:latin typeface="Monaco"/>
              </a:rPr>
              <a:t>client_checkout</a:t>
            </a:r>
            <a:r>
              <a:rPr lang="cs-CZ" sz="1400" dirty="0">
                <a:solidFill>
                  <a:prstClr val="black"/>
                </a:solidFill>
                <a:latin typeface="Monaco"/>
              </a:rPr>
              <a:t>,</a:t>
            </a: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    [</a:t>
            </a:r>
            <a:r>
              <a:rPr lang="en-US" sz="1400" dirty="0">
                <a:solidFill>
                  <a:srgbClr val="208C10"/>
                </a:solidFill>
                <a:latin typeface="Monaco"/>
              </a:rPr>
              <a:t>'server'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en-US" sz="1400" dirty="0">
                <a:solidFill>
                  <a:srgbClr val="208C10"/>
                </a:solidFill>
                <a:latin typeface="Monaco"/>
              </a:rPr>
              <a:t>'session'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en-US" sz="1400" dirty="0">
                <a:solidFill>
                  <a:srgbClr val="208C10"/>
                </a:solidFill>
                <a:latin typeface="Monaco"/>
              </a:rPr>
              <a:t>'</a:t>
            </a:r>
            <a:r>
              <a:rPr lang="en-US" sz="1400" dirty="0" err="1">
                <a:solidFill>
                  <a:srgbClr val="208C10"/>
                </a:solidFill>
                <a:latin typeface="Monaco"/>
              </a:rPr>
              <a:t>reqid</a:t>
            </a:r>
            <a:r>
              <a:rPr lang="en-US" sz="1400" dirty="0">
                <a:solidFill>
                  <a:srgbClr val="208C10"/>
                </a:solidFill>
                <a:latin typeface="Monaco"/>
              </a:rPr>
              <a:t>'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]</a:t>
            </a: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 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interface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output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en-US" sz="1400" dirty="0">
                <a:solidFill>
                  <a:srgbClr val="5569D0"/>
                </a:solidFill>
                <a:latin typeface="Monaco"/>
              </a:rPr>
              <a:t>:</a:t>
            </a:r>
            <a:r>
              <a:rPr lang="en-US" sz="1400" dirty="0" err="1">
                <a:solidFill>
                  <a:srgbClr val="5569D0"/>
                </a:solidFill>
                <a:latin typeface="Monaco"/>
              </a:rPr>
              <a:t>client_response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,</a:t>
            </a:r>
          </a:p>
          <a:p>
            <a:pPr marL="114300" indent="0">
              <a:buNone/>
            </a:pPr>
            <a:r>
              <a:rPr lang="tr-TR" sz="1400" dirty="0">
                <a:solidFill>
                  <a:prstClr val="black"/>
                </a:solidFill>
                <a:latin typeface="Monaco"/>
              </a:rPr>
              <a:t>      [</a:t>
            </a:r>
            <a:r>
              <a:rPr lang="tr-TR" sz="1400" dirty="0">
                <a:solidFill>
                  <a:srgbClr val="208C10"/>
                </a:solidFill>
                <a:latin typeface="Monaco"/>
              </a:rPr>
              <a:t>'</a:t>
            </a:r>
            <a:r>
              <a:rPr lang="tr-TR" sz="1400" dirty="0" err="1">
                <a:solidFill>
                  <a:srgbClr val="208C10"/>
                </a:solidFill>
                <a:latin typeface="Monaco"/>
              </a:rPr>
              <a:t>client</a:t>
            </a:r>
            <a:r>
              <a:rPr lang="tr-TR" sz="1400" dirty="0">
                <a:solidFill>
                  <a:srgbClr val="208C10"/>
                </a:solidFill>
                <a:latin typeface="Monaco"/>
              </a:rPr>
              <a:t>'</a:t>
            </a:r>
            <a:r>
              <a:rPr lang="tr-TR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tr-TR" sz="1400" dirty="0">
                <a:solidFill>
                  <a:srgbClr val="208C10"/>
                </a:solidFill>
                <a:latin typeface="Monaco"/>
              </a:rPr>
              <a:t>'server'</a:t>
            </a:r>
            <a:r>
              <a:rPr lang="tr-TR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tr-TR" sz="1400" dirty="0">
                <a:solidFill>
                  <a:srgbClr val="208C10"/>
                </a:solidFill>
                <a:latin typeface="Monaco"/>
              </a:rPr>
              <a:t>'</a:t>
            </a:r>
            <a:r>
              <a:rPr lang="tr-TR" sz="1400" dirty="0" err="1">
                <a:solidFill>
                  <a:srgbClr val="208C10"/>
                </a:solidFill>
                <a:latin typeface="Monaco"/>
              </a:rPr>
              <a:t>session</a:t>
            </a:r>
            <a:r>
              <a:rPr lang="tr-TR" sz="1400" dirty="0">
                <a:solidFill>
                  <a:srgbClr val="208C10"/>
                </a:solidFill>
                <a:latin typeface="Monaco"/>
              </a:rPr>
              <a:t>'</a:t>
            </a:r>
            <a:r>
              <a:rPr lang="tr-TR" sz="1400" dirty="0">
                <a:solidFill>
                  <a:prstClr val="black"/>
                </a:solidFill>
                <a:latin typeface="Monaco"/>
              </a:rPr>
              <a:t>], [</a:t>
            </a:r>
            <a:r>
              <a:rPr lang="tr-TR" sz="1400" dirty="0">
                <a:solidFill>
                  <a:srgbClr val="208C10"/>
                </a:solidFill>
                <a:latin typeface="Monaco"/>
              </a:rPr>
              <a:t>'</a:t>
            </a:r>
            <a:r>
              <a:rPr lang="tr-TR" sz="1400" dirty="0" err="1">
                <a:solidFill>
                  <a:srgbClr val="208C10"/>
                </a:solidFill>
                <a:latin typeface="Monaco"/>
              </a:rPr>
              <a:t>contents</a:t>
            </a:r>
            <a:r>
              <a:rPr lang="tr-TR" sz="1400" dirty="0">
                <a:solidFill>
                  <a:srgbClr val="208C10"/>
                </a:solidFill>
                <a:latin typeface="Monaco"/>
              </a:rPr>
              <a:t>'</a:t>
            </a:r>
            <a:r>
              <a:rPr lang="tr-TR" sz="1400" dirty="0">
                <a:solidFill>
                  <a:prstClr val="black"/>
                </a:solidFill>
                <a:latin typeface="Monaco"/>
              </a:rPr>
              <a:t>]</a:t>
            </a: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end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>
                <a:solidFill>
                  <a:srgbClr val="0000FF"/>
                </a:solidFill>
                <a:latin typeface="Monaco"/>
              </a:rPr>
              <a:t>end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 smtClean="0">
                <a:solidFill>
                  <a:srgbClr val="0000FF"/>
                </a:solidFill>
                <a:latin typeface="Monaco"/>
              </a:rPr>
              <a:t>module</a:t>
            </a:r>
            <a:r>
              <a:rPr lang="en-US" sz="1400" dirty="0" smtClean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b="1" u="sng" dirty="0" err="1" smtClean="0">
                <a:solidFill>
                  <a:prstClr val="black"/>
                </a:solidFill>
                <a:latin typeface="Monaco"/>
              </a:rPr>
              <a:t>CartProtocol</a:t>
            </a:r>
            <a:endParaRPr lang="en-US" sz="1400" b="1" u="sng" dirty="0" smtClean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da-DK" sz="1400" dirty="0" smtClean="0">
                <a:solidFill>
                  <a:prstClr val="black"/>
                </a:solidFill>
                <a:latin typeface="Monaco"/>
              </a:rPr>
              <a:t>  </a:t>
            </a:r>
            <a:r>
              <a:rPr lang="da-DK" sz="1400" dirty="0" err="1" smtClean="0">
                <a:solidFill>
                  <a:srgbClr val="0000FF"/>
                </a:solidFill>
                <a:latin typeface="Monaco"/>
              </a:rPr>
              <a:t>def</a:t>
            </a:r>
            <a:r>
              <a:rPr lang="da-DK" sz="1400" dirty="0" smtClean="0">
                <a:solidFill>
                  <a:prstClr val="black"/>
                </a:solidFill>
                <a:latin typeface="Monaco"/>
              </a:rPr>
              <a:t> </a:t>
            </a:r>
            <a:r>
              <a:rPr lang="da-DK" sz="1400" dirty="0" err="1" smtClean="0">
                <a:solidFill>
                  <a:srgbClr val="F76D00"/>
                </a:solidFill>
                <a:latin typeface="Monaco"/>
              </a:rPr>
              <a:t>state</a:t>
            </a:r>
            <a:endParaRPr lang="da-DK" sz="1400" dirty="0" smtClean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 smtClean="0">
                <a:solidFill>
                  <a:prstClr val="black"/>
                </a:solidFill>
                <a:latin typeface="Monaco"/>
              </a:rPr>
              <a:t>    </a:t>
            </a:r>
            <a:r>
              <a:rPr lang="en-US" sz="1400" dirty="0" smtClean="0">
                <a:solidFill>
                  <a:srgbClr val="0000FF"/>
                </a:solidFill>
                <a:latin typeface="Monaco"/>
              </a:rPr>
              <a:t>channel</a:t>
            </a:r>
            <a:r>
              <a:rPr lang="en-US" sz="1400" dirty="0" smtClean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dirty="0" smtClean="0">
                <a:solidFill>
                  <a:srgbClr val="5569D0"/>
                </a:solidFill>
                <a:latin typeface="Monaco"/>
              </a:rPr>
              <a:t>:</a:t>
            </a:r>
            <a:r>
              <a:rPr lang="en-US" sz="1400" dirty="0" err="1" smtClean="0">
                <a:solidFill>
                  <a:srgbClr val="5569D0"/>
                </a:solidFill>
                <a:latin typeface="Monaco"/>
              </a:rPr>
              <a:t>action_msg</a:t>
            </a:r>
            <a:r>
              <a:rPr lang="en-US" sz="1400" dirty="0" smtClean="0">
                <a:solidFill>
                  <a:prstClr val="black"/>
                </a:solidFill>
                <a:latin typeface="Monaco"/>
              </a:rPr>
              <a:t>,</a:t>
            </a:r>
          </a:p>
          <a:p>
            <a:pPr marL="114300" indent="0">
              <a:buNone/>
            </a:pPr>
            <a:r>
              <a:rPr lang="tr-TR" sz="1400" dirty="0" smtClean="0">
                <a:solidFill>
                  <a:prstClr val="black"/>
                </a:solidFill>
                <a:latin typeface="Monaco"/>
              </a:rPr>
              <a:t>      [</a:t>
            </a:r>
            <a:r>
              <a:rPr lang="tr-TR" sz="1400" dirty="0" smtClean="0">
                <a:solidFill>
                  <a:srgbClr val="208C10"/>
                </a:solidFill>
                <a:latin typeface="Monaco"/>
              </a:rPr>
              <a:t>'@server'</a:t>
            </a:r>
            <a:r>
              <a:rPr lang="tr-TR" sz="1400" dirty="0" smtClean="0">
                <a:solidFill>
                  <a:prstClr val="black"/>
                </a:solidFill>
                <a:latin typeface="Monaco"/>
              </a:rPr>
              <a:t>, </a:t>
            </a:r>
            <a:r>
              <a:rPr lang="tr-TR" sz="1400" dirty="0" smtClean="0">
                <a:solidFill>
                  <a:srgbClr val="208C10"/>
                </a:solidFill>
                <a:latin typeface="Monaco"/>
              </a:rPr>
              <a:t>'</a:t>
            </a:r>
            <a:r>
              <a:rPr lang="tr-TR" sz="1400" dirty="0" err="1" smtClean="0">
                <a:solidFill>
                  <a:srgbClr val="208C10"/>
                </a:solidFill>
                <a:latin typeface="Monaco"/>
              </a:rPr>
              <a:t>client</a:t>
            </a:r>
            <a:r>
              <a:rPr lang="tr-TR" sz="1400" dirty="0" smtClean="0">
                <a:solidFill>
                  <a:srgbClr val="208C10"/>
                </a:solidFill>
                <a:latin typeface="Monaco"/>
              </a:rPr>
              <a:t>'</a:t>
            </a:r>
            <a:r>
              <a:rPr lang="tr-TR" sz="1400" dirty="0" smtClean="0">
                <a:solidFill>
                  <a:prstClr val="black"/>
                </a:solidFill>
                <a:latin typeface="Monaco"/>
              </a:rPr>
              <a:t>, </a:t>
            </a:r>
            <a:r>
              <a:rPr lang="tr-TR" sz="1400" dirty="0" smtClean="0">
                <a:solidFill>
                  <a:srgbClr val="208C10"/>
                </a:solidFill>
                <a:latin typeface="Monaco"/>
              </a:rPr>
              <a:t>'</a:t>
            </a:r>
            <a:r>
              <a:rPr lang="tr-TR" sz="1400" dirty="0" err="1" smtClean="0">
                <a:solidFill>
                  <a:srgbClr val="208C10"/>
                </a:solidFill>
                <a:latin typeface="Monaco"/>
              </a:rPr>
              <a:t>session</a:t>
            </a:r>
            <a:r>
              <a:rPr lang="tr-TR" sz="1400" dirty="0" smtClean="0">
                <a:solidFill>
                  <a:srgbClr val="208C10"/>
                </a:solidFill>
                <a:latin typeface="Monaco"/>
              </a:rPr>
              <a:t>'</a:t>
            </a:r>
            <a:r>
              <a:rPr lang="tr-TR" sz="1400" dirty="0" smtClean="0">
                <a:solidFill>
                  <a:prstClr val="black"/>
                </a:solidFill>
                <a:latin typeface="Monaco"/>
              </a:rPr>
              <a:t>, </a:t>
            </a:r>
            <a:r>
              <a:rPr lang="tr-TR" sz="1400" dirty="0" smtClean="0">
                <a:solidFill>
                  <a:srgbClr val="208C10"/>
                </a:solidFill>
                <a:latin typeface="Monaco"/>
              </a:rPr>
              <a:t>'</a:t>
            </a:r>
            <a:r>
              <a:rPr lang="tr-TR" sz="1400" dirty="0" err="1" smtClean="0">
                <a:solidFill>
                  <a:srgbClr val="208C10"/>
                </a:solidFill>
                <a:latin typeface="Monaco"/>
              </a:rPr>
              <a:t>reqid</a:t>
            </a:r>
            <a:r>
              <a:rPr lang="tr-TR" sz="1400" dirty="0" smtClean="0">
                <a:solidFill>
                  <a:srgbClr val="208C10"/>
                </a:solidFill>
                <a:latin typeface="Monaco"/>
              </a:rPr>
              <a:t>'</a:t>
            </a:r>
            <a:r>
              <a:rPr lang="tr-TR" sz="1400" dirty="0" smtClean="0">
                <a:solidFill>
                  <a:prstClr val="black"/>
                </a:solidFill>
                <a:latin typeface="Monaco"/>
              </a:rPr>
              <a:t>],</a:t>
            </a:r>
          </a:p>
          <a:p>
            <a:pPr marL="114300" indent="0">
              <a:buNone/>
            </a:pPr>
            <a:r>
              <a:rPr lang="fr-FR" sz="1400" dirty="0" smtClean="0">
                <a:solidFill>
                  <a:prstClr val="black"/>
                </a:solidFill>
                <a:latin typeface="Monaco"/>
              </a:rPr>
              <a:t>      [</a:t>
            </a:r>
            <a:r>
              <a:rPr lang="fr-FR" sz="1400" dirty="0" smtClean="0">
                <a:solidFill>
                  <a:srgbClr val="208C10"/>
                </a:solidFill>
                <a:latin typeface="Monaco"/>
              </a:rPr>
              <a:t>'item'</a:t>
            </a:r>
            <a:r>
              <a:rPr lang="fr-FR" sz="1400" dirty="0" smtClean="0">
                <a:solidFill>
                  <a:prstClr val="black"/>
                </a:solidFill>
                <a:latin typeface="Monaco"/>
              </a:rPr>
              <a:t>, </a:t>
            </a:r>
            <a:r>
              <a:rPr lang="fr-FR" sz="1400" dirty="0" smtClean="0">
                <a:solidFill>
                  <a:srgbClr val="208C10"/>
                </a:solidFill>
                <a:latin typeface="Monaco"/>
              </a:rPr>
              <a:t>'action'</a:t>
            </a:r>
            <a:r>
              <a:rPr lang="fr-FR" sz="1400" dirty="0" smtClean="0">
                <a:solidFill>
                  <a:prstClr val="black"/>
                </a:solidFill>
                <a:latin typeface="Monaco"/>
              </a:rPr>
              <a:t>]</a:t>
            </a:r>
          </a:p>
          <a:p>
            <a:pPr marL="114300" indent="0">
              <a:buNone/>
            </a:pPr>
            <a:r>
              <a:rPr lang="cs-CZ" sz="1400" dirty="0" smtClean="0">
                <a:solidFill>
                  <a:prstClr val="black"/>
                </a:solidFill>
                <a:latin typeface="Monaco"/>
              </a:rPr>
              <a:t>    </a:t>
            </a:r>
            <a:r>
              <a:rPr lang="cs-CZ" sz="1400" dirty="0" err="1" smtClean="0">
                <a:solidFill>
                  <a:srgbClr val="0000FF"/>
                </a:solidFill>
                <a:latin typeface="Monaco"/>
              </a:rPr>
              <a:t>channel</a:t>
            </a:r>
            <a:r>
              <a:rPr lang="cs-CZ" sz="1400" dirty="0" smtClean="0">
                <a:solidFill>
                  <a:prstClr val="black"/>
                </a:solidFill>
                <a:latin typeface="Monaco"/>
              </a:rPr>
              <a:t> </a:t>
            </a:r>
            <a:r>
              <a:rPr lang="cs-CZ" sz="1400" dirty="0" smtClean="0">
                <a:solidFill>
                  <a:srgbClr val="5569D0"/>
                </a:solidFill>
                <a:latin typeface="Monaco"/>
              </a:rPr>
              <a:t>:</a:t>
            </a:r>
            <a:r>
              <a:rPr lang="cs-CZ" sz="1400" dirty="0" err="1" smtClean="0">
                <a:solidFill>
                  <a:srgbClr val="5569D0"/>
                </a:solidFill>
                <a:latin typeface="Monaco"/>
              </a:rPr>
              <a:t>checkout_msg</a:t>
            </a:r>
            <a:r>
              <a:rPr lang="cs-CZ" sz="1400" dirty="0" smtClean="0">
                <a:solidFill>
                  <a:prstClr val="black"/>
                </a:solidFill>
                <a:latin typeface="Monaco"/>
              </a:rPr>
              <a:t>,</a:t>
            </a:r>
          </a:p>
          <a:p>
            <a:pPr marL="114300" indent="0">
              <a:buNone/>
            </a:pPr>
            <a:r>
              <a:rPr lang="tr-TR" sz="1400" dirty="0" smtClean="0">
                <a:solidFill>
                  <a:prstClr val="black"/>
                </a:solidFill>
                <a:latin typeface="Monaco"/>
              </a:rPr>
              <a:t>      [</a:t>
            </a:r>
            <a:r>
              <a:rPr lang="tr-TR" sz="1400" dirty="0" smtClean="0">
                <a:solidFill>
                  <a:srgbClr val="208C10"/>
                </a:solidFill>
                <a:latin typeface="Monaco"/>
              </a:rPr>
              <a:t>'@server'</a:t>
            </a:r>
            <a:r>
              <a:rPr lang="tr-TR" sz="1400" dirty="0" smtClean="0">
                <a:solidFill>
                  <a:prstClr val="black"/>
                </a:solidFill>
                <a:latin typeface="Monaco"/>
              </a:rPr>
              <a:t>, </a:t>
            </a:r>
            <a:r>
              <a:rPr lang="tr-TR" sz="1400" dirty="0" smtClean="0">
                <a:solidFill>
                  <a:srgbClr val="208C10"/>
                </a:solidFill>
                <a:latin typeface="Monaco"/>
              </a:rPr>
              <a:t>'</a:t>
            </a:r>
            <a:r>
              <a:rPr lang="tr-TR" sz="1400" dirty="0" err="1" smtClean="0">
                <a:solidFill>
                  <a:srgbClr val="208C10"/>
                </a:solidFill>
                <a:latin typeface="Monaco"/>
              </a:rPr>
              <a:t>client</a:t>
            </a:r>
            <a:r>
              <a:rPr lang="tr-TR" sz="1400" dirty="0" smtClean="0">
                <a:solidFill>
                  <a:srgbClr val="208C10"/>
                </a:solidFill>
                <a:latin typeface="Monaco"/>
              </a:rPr>
              <a:t>'</a:t>
            </a:r>
            <a:r>
              <a:rPr lang="tr-TR" sz="1400" dirty="0" smtClean="0">
                <a:solidFill>
                  <a:prstClr val="black"/>
                </a:solidFill>
                <a:latin typeface="Monaco"/>
              </a:rPr>
              <a:t>, </a:t>
            </a:r>
            <a:r>
              <a:rPr lang="tr-TR" sz="1400" dirty="0" smtClean="0">
                <a:solidFill>
                  <a:srgbClr val="208C10"/>
                </a:solidFill>
                <a:latin typeface="Monaco"/>
              </a:rPr>
              <a:t>'</a:t>
            </a:r>
            <a:r>
              <a:rPr lang="tr-TR" sz="1400" dirty="0" err="1" smtClean="0">
                <a:solidFill>
                  <a:srgbClr val="208C10"/>
                </a:solidFill>
                <a:latin typeface="Monaco"/>
              </a:rPr>
              <a:t>session</a:t>
            </a:r>
            <a:r>
              <a:rPr lang="tr-TR" sz="1400" dirty="0" smtClean="0">
                <a:solidFill>
                  <a:srgbClr val="208C10"/>
                </a:solidFill>
                <a:latin typeface="Monaco"/>
              </a:rPr>
              <a:t>'</a:t>
            </a:r>
            <a:r>
              <a:rPr lang="tr-TR" sz="1400" dirty="0" smtClean="0">
                <a:solidFill>
                  <a:prstClr val="black"/>
                </a:solidFill>
                <a:latin typeface="Monaco"/>
              </a:rPr>
              <a:t>, </a:t>
            </a:r>
            <a:r>
              <a:rPr lang="tr-TR" sz="1400" dirty="0" smtClean="0">
                <a:solidFill>
                  <a:srgbClr val="208C10"/>
                </a:solidFill>
                <a:latin typeface="Monaco"/>
              </a:rPr>
              <a:t>'</a:t>
            </a:r>
            <a:r>
              <a:rPr lang="tr-TR" sz="1400" dirty="0" err="1" smtClean="0">
                <a:solidFill>
                  <a:srgbClr val="208C10"/>
                </a:solidFill>
                <a:latin typeface="Monaco"/>
              </a:rPr>
              <a:t>reqid</a:t>
            </a:r>
            <a:r>
              <a:rPr lang="tr-TR" sz="1400" dirty="0" smtClean="0">
                <a:solidFill>
                  <a:srgbClr val="208C10"/>
                </a:solidFill>
                <a:latin typeface="Monaco"/>
              </a:rPr>
              <a:t>'</a:t>
            </a:r>
            <a:r>
              <a:rPr lang="tr-TR" sz="1400" dirty="0" smtClean="0">
                <a:solidFill>
                  <a:prstClr val="black"/>
                </a:solidFill>
                <a:latin typeface="Monaco"/>
              </a:rPr>
              <a:t>]</a:t>
            </a:r>
          </a:p>
          <a:p>
            <a:pPr marL="114300" indent="0">
              <a:buNone/>
            </a:pPr>
            <a:r>
              <a:rPr lang="it-IT" sz="1400" dirty="0" smtClean="0">
                <a:solidFill>
                  <a:prstClr val="black"/>
                </a:solidFill>
                <a:latin typeface="Monaco"/>
              </a:rPr>
              <a:t>    </a:t>
            </a:r>
            <a:r>
              <a:rPr lang="it-IT" sz="1400" dirty="0" err="1" smtClean="0">
                <a:solidFill>
                  <a:srgbClr val="0000FF"/>
                </a:solidFill>
                <a:latin typeface="Monaco"/>
              </a:rPr>
              <a:t>channel</a:t>
            </a:r>
            <a:r>
              <a:rPr lang="it-IT" sz="1400" dirty="0" smtClean="0">
                <a:solidFill>
                  <a:prstClr val="black"/>
                </a:solidFill>
                <a:latin typeface="Monaco"/>
              </a:rPr>
              <a:t> </a:t>
            </a:r>
            <a:r>
              <a:rPr lang="it-IT" sz="1400" dirty="0" smtClean="0">
                <a:solidFill>
                  <a:srgbClr val="5569D0"/>
                </a:solidFill>
                <a:latin typeface="Monaco"/>
              </a:rPr>
              <a:t>:</a:t>
            </a:r>
            <a:r>
              <a:rPr lang="it-IT" sz="1400" dirty="0" err="1" smtClean="0">
                <a:solidFill>
                  <a:srgbClr val="5569D0"/>
                </a:solidFill>
                <a:latin typeface="Monaco"/>
              </a:rPr>
              <a:t>response_msg</a:t>
            </a:r>
            <a:r>
              <a:rPr lang="it-IT" sz="1400" dirty="0" smtClean="0">
                <a:solidFill>
                  <a:prstClr val="black"/>
                </a:solidFill>
                <a:latin typeface="Monaco"/>
              </a:rPr>
              <a:t>,</a:t>
            </a:r>
          </a:p>
          <a:p>
            <a:pPr marL="114300" indent="0">
              <a:buNone/>
            </a:pPr>
            <a:r>
              <a:rPr lang="tr-TR" sz="1400" dirty="0" smtClean="0">
                <a:solidFill>
                  <a:prstClr val="black"/>
                </a:solidFill>
                <a:latin typeface="Monaco"/>
              </a:rPr>
              <a:t>      [</a:t>
            </a:r>
            <a:r>
              <a:rPr lang="tr-TR" sz="1400" dirty="0" smtClean="0">
                <a:solidFill>
                  <a:srgbClr val="208C10"/>
                </a:solidFill>
                <a:latin typeface="Monaco"/>
              </a:rPr>
              <a:t>'@</a:t>
            </a:r>
            <a:r>
              <a:rPr lang="tr-TR" sz="1400" dirty="0" err="1" smtClean="0">
                <a:solidFill>
                  <a:srgbClr val="208C10"/>
                </a:solidFill>
                <a:latin typeface="Monaco"/>
              </a:rPr>
              <a:t>client</a:t>
            </a:r>
            <a:r>
              <a:rPr lang="tr-TR" sz="1400" dirty="0" smtClean="0">
                <a:solidFill>
                  <a:srgbClr val="208C10"/>
                </a:solidFill>
                <a:latin typeface="Monaco"/>
              </a:rPr>
              <a:t>'</a:t>
            </a:r>
            <a:r>
              <a:rPr lang="tr-TR" sz="1400" dirty="0" smtClean="0">
                <a:solidFill>
                  <a:prstClr val="black"/>
                </a:solidFill>
                <a:latin typeface="Monaco"/>
              </a:rPr>
              <a:t>, </a:t>
            </a:r>
            <a:r>
              <a:rPr lang="tr-TR" sz="1400" dirty="0" smtClean="0">
                <a:solidFill>
                  <a:srgbClr val="208C10"/>
                </a:solidFill>
                <a:latin typeface="Monaco"/>
              </a:rPr>
              <a:t>'server'</a:t>
            </a:r>
            <a:r>
              <a:rPr lang="tr-TR" sz="1400" dirty="0" smtClean="0">
                <a:solidFill>
                  <a:prstClr val="black"/>
                </a:solidFill>
                <a:latin typeface="Monaco"/>
              </a:rPr>
              <a:t>, </a:t>
            </a:r>
            <a:r>
              <a:rPr lang="tr-TR" sz="1400" dirty="0" smtClean="0">
                <a:solidFill>
                  <a:srgbClr val="208C10"/>
                </a:solidFill>
                <a:latin typeface="Monaco"/>
              </a:rPr>
              <a:t>'</a:t>
            </a:r>
            <a:r>
              <a:rPr lang="tr-TR" sz="1400" dirty="0" err="1" smtClean="0">
                <a:solidFill>
                  <a:srgbClr val="208C10"/>
                </a:solidFill>
                <a:latin typeface="Monaco"/>
              </a:rPr>
              <a:t>session</a:t>
            </a:r>
            <a:r>
              <a:rPr lang="tr-TR" sz="1400" dirty="0" smtClean="0">
                <a:solidFill>
                  <a:srgbClr val="208C10"/>
                </a:solidFill>
                <a:latin typeface="Monaco"/>
              </a:rPr>
              <a:t>'</a:t>
            </a:r>
            <a:r>
              <a:rPr lang="tr-TR" sz="1400" dirty="0" smtClean="0">
                <a:solidFill>
                  <a:prstClr val="black"/>
                </a:solidFill>
                <a:latin typeface="Monaco"/>
              </a:rPr>
              <a:t>], [</a:t>
            </a:r>
            <a:r>
              <a:rPr lang="tr-TR" sz="1400" dirty="0" smtClean="0">
                <a:solidFill>
                  <a:srgbClr val="208C10"/>
                </a:solidFill>
                <a:latin typeface="Monaco"/>
              </a:rPr>
              <a:t>'</a:t>
            </a:r>
            <a:r>
              <a:rPr lang="tr-TR" sz="1400" dirty="0" err="1" smtClean="0">
                <a:solidFill>
                  <a:srgbClr val="208C10"/>
                </a:solidFill>
                <a:latin typeface="Monaco"/>
              </a:rPr>
              <a:t>contents</a:t>
            </a:r>
            <a:r>
              <a:rPr lang="tr-TR" sz="1400" dirty="0" smtClean="0">
                <a:solidFill>
                  <a:srgbClr val="208C10"/>
                </a:solidFill>
                <a:latin typeface="Monaco"/>
              </a:rPr>
              <a:t>'</a:t>
            </a:r>
            <a:r>
              <a:rPr lang="tr-TR" sz="1400" dirty="0" smtClean="0">
                <a:solidFill>
                  <a:prstClr val="black"/>
                </a:solidFill>
                <a:latin typeface="Monaco"/>
              </a:rPr>
              <a:t>]</a:t>
            </a:r>
          </a:p>
          <a:p>
            <a:pPr marL="114300" indent="0">
              <a:buNone/>
            </a:pPr>
            <a:r>
              <a:rPr lang="en-US" sz="1400" dirty="0" smtClean="0">
                <a:solidFill>
                  <a:prstClr val="black"/>
                </a:solidFill>
                <a:latin typeface="Monaco"/>
              </a:rPr>
              <a:t>  </a:t>
            </a:r>
            <a:r>
              <a:rPr lang="en-US" sz="1400" dirty="0" smtClean="0">
                <a:solidFill>
                  <a:srgbClr val="0000FF"/>
                </a:solidFill>
                <a:latin typeface="Monaco"/>
              </a:rPr>
              <a:t>end</a:t>
            </a:r>
            <a:endParaRPr lang="en-US" sz="1400" dirty="0" smtClean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 smtClean="0">
                <a:solidFill>
                  <a:srgbClr val="0000FF"/>
                </a:solidFill>
                <a:latin typeface="Monaco"/>
              </a:rPr>
              <a:t>end</a:t>
            </a:r>
            <a:endParaRPr lang="en-US" sz="1400" dirty="0" smtClean="0">
              <a:solidFill>
                <a:prstClr val="black"/>
              </a:solidFill>
              <a:latin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3086687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simple</a:t>
            </a:r>
            <a:br>
              <a:rPr lang="en-US" sz="3200" dirty="0" smtClean="0"/>
            </a:br>
            <a:r>
              <a:rPr lang="en-US" sz="3200" dirty="0" smtClean="0"/>
              <a:t>realization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FFFF"/>
            </a:solidFill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1">
            <a:normAutofit/>
          </a:bodyPr>
          <a:lstStyle/>
          <a:p>
            <a:pPr marL="114300" indent="0">
              <a:buNone/>
            </a:pPr>
            <a:r>
              <a:rPr lang="en-US" sz="1400" dirty="0">
                <a:solidFill>
                  <a:srgbClr val="0000FF"/>
                </a:solidFill>
                <a:latin typeface="Monaco"/>
              </a:rPr>
              <a:t>module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b="1" u="sng" dirty="0" err="1">
                <a:solidFill>
                  <a:prstClr val="black"/>
                </a:solidFill>
                <a:latin typeface="Monaco"/>
              </a:rPr>
              <a:t>CartClient</a:t>
            </a:r>
            <a:endParaRPr lang="en-US" sz="1400" b="1" u="sng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include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Monaco"/>
              </a:rPr>
              <a:t>CartProtocol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include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Monaco"/>
              </a:rPr>
              <a:t>CartClientProtocol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declare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</a:t>
            </a:r>
            <a:r>
              <a:rPr lang="en-US" sz="1400" dirty="0" err="1">
                <a:solidFill>
                  <a:srgbClr val="0000FF"/>
                </a:solidFill>
                <a:latin typeface="Monaco"/>
              </a:rPr>
              <a:t>def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dirty="0">
                <a:solidFill>
                  <a:srgbClr val="F76D00"/>
                </a:solidFill>
                <a:latin typeface="Monaco"/>
              </a:rPr>
              <a:t>client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  </a:t>
            </a:r>
            <a:r>
              <a:rPr lang="en-US" sz="1400" dirty="0" err="1">
                <a:solidFill>
                  <a:prstClr val="black"/>
                </a:solidFill>
                <a:latin typeface="Monaco"/>
              </a:rPr>
              <a:t>action_msg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&lt;~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Monaco"/>
              </a:rPr>
              <a:t>client_action.map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do 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|a|</a:t>
            </a:r>
          </a:p>
          <a:p>
            <a:pPr marL="114300" indent="0">
              <a:buNone/>
            </a:pPr>
            <a:r>
              <a:rPr lang="pl-PL" sz="1400" dirty="0">
                <a:solidFill>
                  <a:prstClr val="black"/>
                </a:solidFill>
                <a:latin typeface="Monaco"/>
              </a:rPr>
              <a:t>      [</a:t>
            </a:r>
            <a:r>
              <a:rPr lang="pl-PL" sz="1400" dirty="0" err="1">
                <a:solidFill>
                  <a:prstClr val="black"/>
                </a:solidFill>
                <a:latin typeface="Monaco"/>
              </a:rPr>
              <a:t>a.server</a:t>
            </a:r>
            <a:r>
              <a:rPr lang="pl-PL" sz="1400" dirty="0">
                <a:solidFill>
                  <a:prstClr val="black"/>
                </a:solidFill>
                <a:latin typeface="Monaco"/>
              </a:rPr>
              <a:t>, @</a:t>
            </a:r>
            <a:r>
              <a:rPr lang="pl-PL" sz="1400" dirty="0" err="1">
                <a:solidFill>
                  <a:prstClr val="black"/>
                </a:solidFill>
                <a:latin typeface="Monaco"/>
              </a:rPr>
              <a:t>local_addr</a:t>
            </a:r>
            <a:r>
              <a:rPr lang="pl-PL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pl-PL" sz="1400" dirty="0" err="1">
                <a:solidFill>
                  <a:prstClr val="black"/>
                </a:solidFill>
                <a:latin typeface="Monaco"/>
              </a:rPr>
              <a:t>a.session</a:t>
            </a:r>
            <a:r>
              <a:rPr lang="pl-PL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pl-PL" sz="1400" dirty="0" err="1">
                <a:solidFill>
                  <a:prstClr val="black"/>
                </a:solidFill>
                <a:latin typeface="Monaco"/>
              </a:rPr>
              <a:t>a.reqid</a:t>
            </a:r>
            <a:r>
              <a:rPr lang="pl-PL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pl-PL" sz="1400" dirty="0" err="1">
                <a:solidFill>
                  <a:prstClr val="black"/>
                </a:solidFill>
                <a:latin typeface="Monaco"/>
              </a:rPr>
              <a:t>a.item</a:t>
            </a:r>
            <a:r>
              <a:rPr lang="pl-PL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pl-PL" sz="1400" dirty="0" err="1">
                <a:solidFill>
                  <a:prstClr val="black"/>
                </a:solidFill>
                <a:latin typeface="Monaco"/>
              </a:rPr>
              <a:t>a.action</a:t>
            </a:r>
            <a:r>
              <a:rPr lang="pl-PL" sz="1400" dirty="0">
                <a:solidFill>
                  <a:prstClr val="black"/>
                </a:solidFill>
                <a:latin typeface="Monaco"/>
              </a:rPr>
              <a:t>]</a:t>
            </a: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 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end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cs-CZ" sz="1400" dirty="0">
                <a:solidFill>
                  <a:prstClr val="black"/>
                </a:solidFill>
                <a:latin typeface="Monaco"/>
              </a:rPr>
              <a:t>    </a:t>
            </a:r>
            <a:r>
              <a:rPr lang="cs-CZ" sz="1400" dirty="0" err="1">
                <a:solidFill>
                  <a:prstClr val="black"/>
                </a:solidFill>
                <a:latin typeface="Monaco"/>
              </a:rPr>
              <a:t>checkout_msg</a:t>
            </a:r>
            <a:r>
              <a:rPr lang="cs-CZ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cs-CZ" sz="1400" dirty="0">
                <a:solidFill>
                  <a:srgbClr val="0000FF"/>
                </a:solidFill>
                <a:latin typeface="Monaco"/>
              </a:rPr>
              <a:t>&lt;~</a:t>
            </a:r>
            <a:r>
              <a:rPr lang="cs-CZ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cs-CZ" sz="1400" dirty="0" err="1">
                <a:solidFill>
                  <a:prstClr val="black"/>
                </a:solidFill>
                <a:latin typeface="Monaco"/>
              </a:rPr>
              <a:t>client_checkout.map</a:t>
            </a:r>
            <a:r>
              <a:rPr lang="cs-CZ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cs-CZ" sz="1400" dirty="0">
                <a:solidFill>
                  <a:srgbClr val="0000FF"/>
                </a:solidFill>
                <a:latin typeface="Monaco"/>
              </a:rPr>
              <a:t>do </a:t>
            </a:r>
            <a:r>
              <a:rPr lang="cs-CZ" sz="1400" dirty="0">
                <a:solidFill>
                  <a:prstClr val="black"/>
                </a:solidFill>
                <a:latin typeface="Monaco"/>
              </a:rPr>
              <a:t>|a|</a:t>
            </a:r>
          </a:p>
          <a:p>
            <a:pPr marL="114300" indent="0">
              <a:buNone/>
            </a:pPr>
            <a:r>
              <a:rPr lang="it-IT" sz="1400" dirty="0">
                <a:solidFill>
                  <a:prstClr val="black"/>
                </a:solidFill>
                <a:latin typeface="Monaco"/>
              </a:rPr>
              <a:t>      [</a:t>
            </a:r>
            <a:r>
              <a:rPr lang="it-IT" sz="1400" dirty="0" err="1">
                <a:solidFill>
                  <a:prstClr val="black"/>
                </a:solidFill>
                <a:latin typeface="Monaco"/>
              </a:rPr>
              <a:t>a.server</a:t>
            </a:r>
            <a:r>
              <a:rPr lang="it-IT" sz="1400" dirty="0">
                <a:solidFill>
                  <a:prstClr val="black"/>
                </a:solidFill>
                <a:latin typeface="Monaco"/>
              </a:rPr>
              <a:t>, @</a:t>
            </a:r>
            <a:r>
              <a:rPr lang="it-IT" sz="1400" dirty="0" err="1">
                <a:solidFill>
                  <a:prstClr val="black"/>
                </a:solidFill>
                <a:latin typeface="Monaco"/>
              </a:rPr>
              <a:t>local_addr</a:t>
            </a:r>
            <a:r>
              <a:rPr lang="it-IT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it-IT" sz="1400" dirty="0" err="1">
                <a:solidFill>
                  <a:prstClr val="black"/>
                </a:solidFill>
                <a:latin typeface="Monaco"/>
              </a:rPr>
              <a:t>a.session</a:t>
            </a:r>
            <a:r>
              <a:rPr lang="it-IT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it-IT" sz="1400" dirty="0" err="1">
                <a:solidFill>
                  <a:prstClr val="black"/>
                </a:solidFill>
                <a:latin typeface="Monaco"/>
              </a:rPr>
              <a:t>a.reqid</a:t>
            </a:r>
            <a:r>
              <a:rPr lang="it-IT" sz="1400" dirty="0">
                <a:solidFill>
                  <a:prstClr val="black"/>
                </a:solidFill>
                <a:latin typeface="Monaco"/>
              </a:rPr>
              <a:t>]</a:t>
            </a: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 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end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da-DK" sz="1400" dirty="0">
                <a:solidFill>
                  <a:prstClr val="black"/>
                </a:solidFill>
                <a:latin typeface="Monaco"/>
              </a:rPr>
              <a:t>    </a:t>
            </a:r>
            <a:r>
              <a:rPr lang="da-DK" sz="1400" dirty="0" err="1">
                <a:solidFill>
                  <a:prstClr val="black"/>
                </a:solidFill>
                <a:latin typeface="Monaco"/>
              </a:rPr>
              <a:t>client_response</a:t>
            </a:r>
            <a:r>
              <a:rPr lang="da-DK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da-DK" sz="1400" dirty="0">
                <a:solidFill>
                  <a:srgbClr val="0000FF"/>
                </a:solidFill>
                <a:latin typeface="Monaco"/>
              </a:rPr>
              <a:t>&lt;=</a:t>
            </a:r>
            <a:r>
              <a:rPr lang="da-DK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da-DK" sz="1400" dirty="0" err="1">
                <a:solidFill>
                  <a:prstClr val="black"/>
                </a:solidFill>
                <a:latin typeface="Monaco"/>
              </a:rPr>
              <a:t>response_msg</a:t>
            </a:r>
            <a:endParaRPr lang="da-DK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end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>
                <a:solidFill>
                  <a:srgbClr val="0000FF"/>
                </a:solidFill>
                <a:latin typeface="Monaco"/>
              </a:rPr>
              <a:t>end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endParaRPr lang="en-US" sz="1400" u="sng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endParaRPr lang="en-US" sz="1400" dirty="0">
              <a:solidFill>
                <a:prstClr val="black"/>
              </a:solidFill>
              <a:latin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1538845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52138"/>
            <a:ext cx="7620000" cy="4048661"/>
          </a:xfrm>
        </p:spPr>
        <p:txBody>
          <a:bodyPr/>
          <a:lstStyle/>
          <a:p>
            <a:r>
              <a:rPr lang="en-US" dirty="0" smtClean="0"/>
              <a:t>CALM consistency 	(maxims ⇒ theorems)</a:t>
            </a:r>
          </a:p>
          <a:p>
            <a:pPr lvl="1"/>
            <a:endParaRPr lang="en-US" dirty="0"/>
          </a:p>
          <a:p>
            <a:r>
              <a:rPr lang="en-US" dirty="0" smtClean="0"/>
              <a:t>Bloom language	(theorems ⇒ programming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831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873"/>
    </mc:Choice>
    <mc:Fallback>
      <p:transition xmlns:p14="http://schemas.microsoft.com/office/powerpoint/2010/main" spd="slow" advTm="2987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destructive cart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048933"/>
            <a:ext cx="2524653" cy="4351867"/>
          </a:xfrm>
        </p:spPr>
        <p:txBody>
          <a:bodyPr/>
          <a:lstStyle/>
          <a:p>
            <a:r>
              <a:rPr lang="en-US" dirty="0" smtClean="0"/>
              <a:t>disconnected because we haven’t picked a </a:t>
            </a:r>
            <a:r>
              <a:rPr lang="en-US" dirty="0" err="1" smtClean="0"/>
              <a:t>kvs</a:t>
            </a:r>
            <a:r>
              <a:rPr lang="en-US" dirty="0" smtClean="0"/>
              <a:t> implementation yet</a:t>
            </a:r>
            <a:endParaRPr lang="en-US" dirty="0"/>
          </a:p>
        </p:txBody>
      </p:sp>
      <p:pic>
        <p:nvPicPr>
          <p:cNvPr id="4" name="Picture 3" descr="destructive_simple.pd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538" y="1366768"/>
            <a:ext cx="6652461" cy="549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352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destructive cart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8933"/>
            <a:ext cx="3905140" cy="4351867"/>
          </a:xfrm>
        </p:spPr>
        <p:txBody>
          <a:bodyPr/>
          <a:lstStyle/>
          <a:p>
            <a:r>
              <a:rPr lang="en-US" dirty="0" smtClean="0"/>
              <a:t>basic KVS interposes a point of order into the dataflow</a:t>
            </a:r>
          </a:p>
        </p:txBody>
      </p:sp>
      <p:pic>
        <p:nvPicPr>
          <p:cNvPr id="7" name="Picture 6" descr="destructive_kvs_basic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674" y="0"/>
            <a:ext cx="50480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635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and concrete clients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5551958"/>
            <a:ext cx="8221429" cy="848842"/>
          </a:xfrm>
        </p:spPr>
        <p:txBody>
          <a:bodyPr/>
          <a:lstStyle/>
          <a:p>
            <a:r>
              <a:rPr lang="en-US" dirty="0" smtClean="0"/>
              <a:t>note that concrete client is still underspecified: we haven’t supplied an implementation of the cart yet!</a:t>
            </a:r>
            <a:endParaRPr lang="en-US" dirty="0"/>
          </a:p>
        </p:txBody>
      </p:sp>
      <p:pic>
        <p:nvPicPr>
          <p:cNvPr id="4" name="Picture 3" descr="cart_client_proto.pd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189" y="1541667"/>
            <a:ext cx="3916782" cy="4420056"/>
          </a:xfrm>
          <a:prstGeom prst="rect">
            <a:avLst/>
          </a:prstGeom>
        </p:spPr>
      </p:pic>
      <p:pic>
        <p:nvPicPr>
          <p:cNvPr id="5" name="Picture 4" descr="cart_client.pd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310" y="1300971"/>
            <a:ext cx="6017403" cy="466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334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key/value</a:t>
            </a:r>
            <a:r>
              <a:rPr lang="en-US" dirty="0"/>
              <a:t> </a:t>
            </a:r>
            <a:r>
              <a:rPr lang="en-US" dirty="0" smtClean="0"/>
              <a:t>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FFFF"/>
            </a:solidFill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1">
            <a:normAutofit/>
          </a:bodyPr>
          <a:lstStyle/>
          <a:p>
            <a:pPr marL="114300" indent="0">
              <a:buNone/>
            </a:pPr>
            <a:r>
              <a:rPr lang="en-US" sz="1400" dirty="0">
                <a:solidFill>
                  <a:srgbClr val="0000FF"/>
                </a:solidFill>
                <a:latin typeface="Monaco"/>
              </a:rPr>
              <a:t>module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b="1" u="sng" dirty="0" err="1">
                <a:solidFill>
                  <a:prstClr val="black"/>
                </a:solidFill>
                <a:latin typeface="Monaco"/>
              </a:rPr>
              <a:t>KVSProtocol</a:t>
            </a:r>
            <a:endParaRPr lang="en-US" sz="1400" b="1" u="sng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da-DK" sz="1400" dirty="0">
                <a:solidFill>
                  <a:prstClr val="black"/>
                </a:solidFill>
                <a:latin typeface="Monaco"/>
              </a:rPr>
              <a:t>  </a:t>
            </a:r>
            <a:r>
              <a:rPr lang="da-DK" sz="1400" dirty="0" err="1">
                <a:solidFill>
                  <a:srgbClr val="0000FF"/>
                </a:solidFill>
                <a:latin typeface="Monaco"/>
              </a:rPr>
              <a:t>def</a:t>
            </a:r>
            <a:r>
              <a:rPr lang="da-DK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da-DK" sz="1400" dirty="0" err="1">
                <a:solidFill>
                  <a:srgbClr val="F76D00"/>
                </a:solidFill>
                <a:latin typeface="Monaco"/>
              </a:rPr>
              <a:t>state</a:t>
            </a:r>
            <a:endParaRPr lang="da-DK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 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super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fr-FR" sz="1400" dirty="0">
                <a:solidFill>
                  <a:prstClr val="black"/>
                </a:solidFill>
                <a:latin typeface="Monaco"/>
              </a:rPr>
              <a:t>    </a:t>
            </a:r>
            <a:r>
              <a:rPr lang="fr-FR" sz="1400" dirty="0">
                <a:solidFill>
                  <a:srgbClr val="0000FF"/>
                </a:solidFill>
                <a:latin typeface="Monaco"/>
              </a:rPr>
              <a:t>interface</a:t>
            </a:r>
            <a:r>
              <a:rPr lang="fr-FR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fr-FR" sz="1400" dirty="0">
                <a:solidFill>
                  <a:srgbClr val="0000FF"/>
                </a:solidFill>
                <a:latin typeface="Monaco"/>
              </a:rPr>
              <a:t>input</a:t>
            </a:r>
            <a:r>
              <a:rPr lang="fr-FR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fr-FR" sz="1400" dirty="0">
                <a:solidFill>
                  <a:srgbClr val="5569D0"/>
                </a:solidFill>
                <a:latin typeface="Monaco"/>
              </a:rPr>
              <a:t>:</a:t>
            </a:r>
            <a:r>
              <a:rPr lang="fr-FR" sz="1400" dirty="0" err="1">
                <a:solidFill>
                  <a:srgbClr val="5569D0"/>
                </a:solidFill>
                <a:latin typeface="Monaco"/>
              </a:rPr>
              <a:t>kvput</a:t>
            </a:r>
            <a:r>
              <a:rPr lang="fr-FR" sz="1400" dirty="0">
                <a:solidFill>
                  <a:prstClr val="black"/>
                </a:solidFill>
                <a:latin typeface="Monaco"/>
              </a:rPr>
              <a:t>, [</a:t>
            </a:r>
            <a:r>
              <a:rPr lang="fr-FR" sz="1400" dirty="0">
                <a:solidFill>
                  <a:srgbClr val="208C10"/>
                </a:solidFill>
                <a:latin typeface="Monaco"/>
              </a:rPr>
              <a:t>'client'</a:t>
            </a:r>
            <a:r>
              <a:rPr lang="fr-FR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fr-FR" sz="1400" dirty="0">
                <a:solidFill>
                  <a:srgbClr val="208C10"/>
                </a:solidFill>
                <a:latin typeface="Monaco"/>
              </a:rPr>
              <a:t>'</a:t>
            </a:r>
            <a:r>
              <a:rPr lang="fr-FR" sz="1400" dirty="0" err="1">
                <a:solidFill>
                  <a:srgbClr val="208C10"/>
                </a:solidFill>
                <a:latin typeface="Monaco"/>
              </a:rPr>
              <a:t>key</a:t>
            </a:r>
            <a:r>
              <a:rPr lang="fr-FR" sz="1400" dirty="0">
                <a:solidFill>
                  <a:srgbClr val="208C10"/>
                </a:solidFill>
                <a:latin typeface="Monaco"/>
              </a:rPr>
              <a:t>'</a:t>
            </a:r>
            <a:r>
              <a:rPr lang="fr-FR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fr-FR" sz="1400" dirty="0">
                <a:solidFill>
                  <a:srgbClr val="208C10"/>
                </a:solidFill>
                <a:latin typeface="Monaco"/>
              </a:rPr>
              <a:t>'</a:t>
            </a:r>
            <a:r>
              <a:rPr lang="fr-FR" sz="1400" dirty="0" err="1">
                <a:solidFill>
                  <a:srgbClr val="208C10"/>
                </a:solidFill>
                <a:latin typeface="Monaco"/>
              </a:rPr>
              <a:t>reqid</a:t>
            </a:r>
            <a:r>
              <a:rPr lang="fr-FR" sz="1400" dirty="0">
                <a:solidFill>
                  <a:srgbClr val="208C10"/>
                </a:solidFill>
                <a:latin typeface="Monaco"/>
              </a:rPr>
              <a:t>'</a:t>
            </a:r>
            <a:r>
              <a:rPr lang="fr-FR" sz="1400" dirty="0">
                <a:solidFill>
                  <a:prstClr val="black"/>
                </a:solidFill>
                <a:latin typeface="Monaco"/>
              </a:rPr>
              <a:t>], </a:t>
            </a:r>
            <a:endParaRPr lang="fr-FR" sz="1400" dirty="0" smtClean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fr-FR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fr-FR" sz="1400" dirty="0" smtClean="0">
                <a:solidFill>
                  <a:prstClr val="black"/>
                </a:solidFill>
                <a:latin typeface="Monaco"/>
              </a:rPr>
              <a:t>                            [</a:t>
            </a:r>
            <a:r>
              <a:rPr lang="fr-FR" sz="1400" dirty="0">
                <a:solidFill>
                  <a:srgbClr val="208C10"/>
                </a:solidFill>
                <a:latin typeface="Monaco"/>
              </a:rPr>
              <a:t>'value'</a:t>
            </a:r>
            <a:r>
              <a:rPr lang="fr-FR" sz="1400" dirty="0">
                <a:solidFill>
                  <a:prstClr val="black"/>
                </a:solidFill>
                <a:latin typeface="Monaco"/>
              </a:rPr>
              <a:t>]</a:t>
            </a:r>
          </a:p>
          <a:p>
            <a:pPr marL="114300" indent="0">
              <a:buNone/>
            </a:pPr>
            <a:r>
              <a:rPr lang="fr-FR" sz="1400" dirty="0">
                <a:solidFill>
                  <a:prstClr val="black"/>
                </a:solidFill>
                <a:latin typeface="Monaco"/>
              </a:rPr>
              <a:t>    </a:t>
            </a:r>
            <a:r>
              <a:rPr lang="fr-FR" sz="1400" dirty="0">
                <a:solidFill>
                  <a:srgbClr val="0000FF"/>
                </a:solidFill>
                <a:latin typeface="Monaco"/>
              </a:rPr>
              <a:t>interface</a:t>
            </a:r>
            <a:r>
              <a:rPr lang="fr-FR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fr-FR" sz="1400" dirty="0">
                <a:solidFill>
                  <a:srgbClr val="0000FF"/>
                </a:solidFill>
                <a:latin typeface="Monaco"/>
              </a:rPr>
              <a:t>input</a:t>
            </a:r>
            <a:r>
              <a:rPr lang="fr-FR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fr-FR" sz="1400" dirty="0">
                <a:solidFill>
                  <a:srgbClr val="5569D0"/>
                </a:solidFill>
                <a:latin typeface="Monaco"/>
              </a:rPr>
              <a:t>:</a:t>
            </a:r>
            <a:r>
              <a:rPr lang="fr-FR" sz="1400" dirty="0" err="1">
                <a:solidFill>
                  <a:srgbClr val="5569D0"/>
                </a:solidFill>
                <a:latin typeface="Monaco"/>
              </a:rPr>
              <a:t>kvget</a:t>
            </a:r>
            <a:r>
              <a:rPr lang="fr-FR" sz="1400" dirty="0">
                <a:solidFill>
                  <a:prstClr val="black"/>
                </a:solidFill>
                <a:latin typeface="Monaco"/>
              </a:rPr>
              <a:t>, [</a:t>
            </a:r>
            <a:r>
              <a:rPr lang="fr-FR" sz="1400" dirty="0">
                <a:solidFill>
                  <a:srgbClr val="208C10"/>
                </a:solidFill>
                <a:latin typeface="Monaco"/>
              </a:rPr>
              <a:t>'</a:t>
            </a:r>
            <a:r>
              <a:rPr lang="fr-FR" sz="1400" dirty="0" err="1">
                <a:solidFill>
                  <a:srgbClr val="208C10"/>
                </a:solidFill>
                <a:latin typeface="Monaco"/>
              </a:rPr>
              <a:t>reqid</a:t>
            </a:r>
            <a:r>
              <a:rPr lang="fr-FR" sz="1400" dirty="0">
                <a:solidFill>
                  <a:srgbClr val="208C10"/>
                </a:solidFill>
                <a:latin typeface="Monaco"/>
              </a:rPr>
              <a:t>'</a:t>
            </a:r>
            <a:r>
              <a:rPr lang="fr-FR" sz="1400" dirty="0">
                <a:solidFill>
                  <a:prstClr val="black"/>
                </a:solidFill>
                <a:latin typeface="Monaco"/>
              </a:rPr>
              <a:t>], [</a:t>
            </a:r>
            <a:r>
              <a:rPr lang="fr-FR" sz="1400" dirty="0">
                <a:solidFill>
                  <a:srgbClr val="208C10"/>
                </a:solidFill>
                <a:latin typeface="Monaco"/>
              </a:rPr>
              <a:t>'</a:t>
            </a:r>
            <a:r>
              <a:rPr lang="fr-FR" sz="1400" dirty="0" err="1">
                <a:solidFill>
                  <a:srgbClr val="208C10"/>
                </a:solidFill>
                <a:latin typeface="Monaco"/>
              </a:rPr>
              <a:t>key</a:t>
            </a:r>
            <a:r>
              <a:rPr lang="fr-FR" sz="1400" dirty="0">
                <a:solidFill>
                  <a:srgbClr val="208C10"/>
                </a:solidFill>
                <a:latin typeface="Monaco"/>
              </a:rPr>
              <a:t>'</a:t>
            </a:r>
            <a:r>
              <a:rPr lang="fr-FR" sz="1400" dirty="0">
                <a:solidFill>
                  <a:prstClr val="black"/>
                </a:solidFill>
                <a:latin typeface="Monaco"/>
              </a:rPr>
              <a:t>]</a:t>
            </a: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 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interface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output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en-US" sz="1400" dirty="0">
                <a:solidFill>
                  <a:srgbClr val="5569D0"/>
                </a:solidFill>
                <a:latin typeface="Monaco"/>
              </a:rPr>
              <a:t>:</a:t>
            </a:r>
            <a:r>
              <a:rPr lang="en-US" sz="1400" dirty="0" err="1">
                <a:solidFill>
                  <a:srgbClr val="5569D0"/>
                </a:solidFill>
                <a:latin typeface="Monaco"/>
              </a:rPr>
              <a:t>kvget_response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, [</a:t>
            </a:r>
            <a:r>
              <a:rPr lang="en-US" sz="1400" dirty="0">
                <a:solidFill>
                  <a:srgbClr val="208C10"/>
                </a:solidFill>
                <a:latin typeface="Monaco"/>
              </a:rPr>
              <a:t>'</a:t>
            </a:r>
            <a:r>
              <a:rPr lang="en-US" sz="1400" dirty="0" err="1">
                <a:solidFill>
                  <a:srgbClr val="208C10"/>
                </a:solidFill>
                <a:latin typeface="Monaco"/>
              </a:rPr>
              <a:t>reqid</a:t>
            </a:r>
            <a:r>
              <a:rPr lang="en-US" sz="1400" dirty="0">
                <a:solidFill>
                  <a:srgbClr val="208C10"/>
                </a:solidFill>
                <a:latin typeface="Monaco"/>
              </a:rPr>
              <a:t>'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], </a:t>
            </a:r>
            <a:endParaRPr lang="en-US" sz="1400" dirty="0" smtClean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 smtClean="0">
                <a:solidFill>
                  <a:prstClr val="black"/>
                </a:solidFill>
                <a:latin typeface="Monaco"/>
              </a:rPr>
              <a:t>                             [</a:t>
            </a:r>
            <a:r>
              <a:rPr lang="en-US" sz="1400" dirty="0">
                <a:solidFill>
                  <a:srgbClr val="208C10"/>
                </a:solidFill>
                <a:latin typeface="Monaco"/>
              </a:rPr>
              <a:t>'key'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en-US" sz="1400" dirty="0">
                <a:solidFill>
                  <a:srgbClr val="208C10"/>
                </a:solidFill>
                <a:latin typeface="Monaco"/>
              </a:rPr>
              <a:t>'value'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]</a:t>
            </a: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end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>
                <a:solidFill>
                  <a:srgbClr val="0000FF"/>
                </a:solidFill>
                <a:latin typeface="Monaco"/>
              </a:rPr>
              <a:t>end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740899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</a:t>
            </a:r>
            <a:br>
              <a:rPr lang="en-US" dirty="0" smtClean="0"/>
            </a:br>
            <a:r>
              <a:rPr lang="en-US" dirty="0" smtClean="0"/>
              <a:t>KVS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FFFF"/>
            </a:solidFill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1">
            <a:normAutofit lnSpcReduction="10000"/>
          </a:bodyPr>
          <a:lstStyle/>
          <a:p>
            <a:pPr marL="114300" indent="0">
              <a:buNone/>
            </a:pPr>
            <a:r>
              <a:rPr lang="en-US" sz="1400" dirty="0">
                <a:solidFill>
                  <a:srgbClr val="0000FF"/>
                </a:solidFill>
                <a:latin typeface="Monaco"/>
              </a:rPr>
              <a:t>module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b="1" u="sng" dirty="0" err="1">
                <a:solidFill>
                  <a:prstClr val="black"/>
                </a:solidFill>
                <a:latin typeface="Monaco"/>
              </a:rPr>
              <a:t>BasicKVS</a:t>
            </a:r>
            <a:endParaRPr lang="en-US" sz="1400" b="1" u="sng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include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Monaco"/>
              </a:rPr>
              <a:t>KVSProtocol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da-DK" sz="1400" dirty="0">
                <a:solidFill>
                  <a:prstClr val="black"/>
                </a:solidFill>
                <a:latin typeface="Monaco"/>
              </a:rPr>
              <a:t>  </a:t>
            </a:r>
            <a:r>
              <a:rPr lang="da-DK" sz="1400" dirty="0" err="1">
                <a:solidFill>
                  <a:srgbClr val="0000FF"/>
                </a:solidFill>
                <a:latin typeface="Monaco"/>
              </a:rPr>
              <a:t>def</a:t>
            </a:r>
            <a:r>
              <a:rPr lang="da-DK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da-DK" sz="1400" dirty="0" err="1">
                <a:solidFill>
                  <a:srgbClr val="F76D00"/>
                </a:solidFill>
                <a:latin typeface="Monaco"/>
              </a:rPr>
              <a:t>state</a:t>
            </a:r>
            <a:endParaRPr lang="da-DK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 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table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dirty="0">
                <a:solidFill>
                  <a:srgbClr val="5569D0"/>
                </a:solidFill>
                <a:latin typeface="Monaco"/>
              </a:rPr>
              <a:t>:</a:t>
            </a:r>
            <a:r>
              <a:rPr lang="en-US" sz="1400" dirty="0" err="1">
                <a:solidFill>
                  <a:srgbClr val="5569D0"/>
                </a:solidFill>
                <a:latin typeface="Monaco"/>
              </a:rPr>
              <a:t>kvstate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, [</a:t>
            </a:r>
            <a:r>
              <a:rPr lang="en-US" sz="1400" dirty="0">
                <a:solidFill>
                  <a:srgbClr val="208C10"/>
                </a:solidFill>
                <a:latin typeface="Monaco"/>
              </a:rPr>
              <a:t>'key'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], [</a:t>
            </a:r>
            <a:r>
              <a:rPr lang="en-US" sz="1400" dirty="0">
                <a:solidFill>
                  <a:srgbClr val="208C10"/>
                </a:solidFill>
                <a:latin typeface="Monaco"/>
              </a:rPr>
              <a:t>'value'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] </a:t>
            </a: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end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declare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da-DK" sz="1400" dirty="0">
                <a:solidFill>
                  <a:prstClr val="black"/>
                </a:solidFill>
                <a:latin typeface="Monaco"/>
              </a:rPr>
              <a:t>  </a:t>
            </a:r>
            <a:r>
              <a:rPr lang="da-DK" sz="1400" dirty="0" err="1">
                <a:solidFill>
                  <a:srgbClr val="0000FF"/>
                </a:solidFill>
                <a:latin typeface="Monaco"/>
              </a:rPr>
              <a:t>def</a:t>
            </a:r>
            <a:r>
              <a:rPr lang="da-DK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da-DK" sz="1400" dirty="0" err="1">
                <a:solidFill>
                  <a:srgbClr val="F76D00"/>
                </a:solidFill>
                <a:latin typeface="Monaco"/>
              </a:rPr>
              <a:t>do_put</a:t>
            </a:r>
            <a:endParaRPr lang="da-DK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fi-FI" sz="1400" dirty="0">
                <a:solidFill>
                  <a:prstClr val="black"/>
                </a:solidFill>
                <a:latin typeface="Monaco"/>
              </a:rPr>
              <a:t>    </a:t>
            </a:r>
            <a:r>
              <a:rPr lang="fi-FI" sz="1400" dirty="0" err="1">
                <a:solidFill>
                  <a:prstClr val="black"/>
                </a:solidFill>
                <a:latin typeface="Monaco"/>
              </a:rPr>
              <a:t>kvstate</a:t>
            </a:r>
            <a:r>
              <a:rPr lang="fi-FI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fi-FI" sz="1400" dirty="0">
                <a:solidFill>
                  <a:srgbClr val="0000FF"/>
                </a:solidFill>
                <a:latin typeface="Monaco"/>
              </a:rPr>
              <a:t>&lt;+</a:t>
            </a:r>
            <a:r>
              <a:rPr lang="fi-FI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fi-FI" sz="1400" dirty="0" err="1">
                <a:solidFill>
                  <a:prstClr val="black"/>
                </a:solidFill>
                <a:latin typeface="Monaco"/>
              </a:rPr>
              <a:t>kvput.map{|p</a:t>
            </a:r>
            <a:r>
              <a:rPr lang="fi-FI" sz="1400" dirty="0">
                <a:solidFill>
                  <a:prstClr val="black"/>
                </a:solidFill>
                <a:latin typeface="Monaco"/>
              </a:rPr>
              <a:t>| [</a:t>
            </a:r>
            <a:r>
              <a:rPr lang="fi-FI" sz="1400" dirty="0" err="1">
                <a:solidFill>
                  <a:prstClr val="black"/>
                </a:solidFill>
                <a:latin typeface="Monaco"/>
              </a:rPr>
              <a:t>p.key</a:t>
            </a:r>
            <a:r>
              <a:rPr lang="fi-FI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fi-FI" sz="1400" dirty="0" err="1">
                <a:solidFill>
                  <a:prstClr val="black"/>
                </a:solidFill>
                <a:latin typeface="Monaco"/>
              </a:rPr>
              <a:t>p.value</a:t>
            </a:r>
            <a:r>
              <a:rPr lang="fi-FI" sz="1400" dirty="0">
                <a:solidFill>
                  <a:prstClr val="black"/>
                </a:solidFill>
                <a:latin typeface="Monaco"/>
              </a:rPr>
              <a:t>]} </a:t>
            </a:r>
          </a:p>
          <a:p>
            <a:pPr marL="114300" indent="0">
              <a:buNone/>
            </a:pPr>
            <a:r>
              <a:rPr lang="fi-FI" sz="1400" dirty="0">
                <a:solidFill>
                  <a:prstClr val="black"/>
                </a:solidFill>
                <a:latin typeface="Monaco"/>
              </a:rPr>
              <a:t>    </a:t>
            </a:r>
            <a:r>
              <a:rPr lang="fi-FI" sz="1400" dirty="0" err="1">
                <a:solidFill>
                  <a:prstClr val="black"/>
                </a:solidFill>
                <a:latin typeface="Monaco"/>
              </a:rPr>
              <a:t>prev</a:t>
            </a:r>
            <a:r>
              <a:rPr lang="fi-FI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fi-FI" sz="1400" dirty="0">
                <a:solidFill>
                  <a:srgbClr val="0000FF"/>
                </a:solidFill>
                <a:latin typeface="Monaco"/>
              </a:rPr>
              <a:t>=</a:t>
            </a:r>
            <a:r>
              <a:rPr lang="fi-FI" sz="1400" dirty="0">
                <a:solidFill>
                  <a:prstClr val="black"/>
                </a:solidFill>
                <a:latin typeface="Monaco"/>
              </a:rPr>
              <a:t> join [</a:t>
            </a:r>
            <a:r>
              <a:rPr lang="fi-FI" sz="1400" dirty="0" err="1">
                <a:solidFill>
                  <a:prstClr val="black"/>
                </a:solidFill>
                <a:latin typeface="Monaco"/>
              </a:rPr>
              <a:t>kvstate</a:t>
            </a:r>
            <a:r>
              <a:rPr lang="fi-FI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fi-FI" sz="1400" dirty="0" err="1">
                <a:solidFill>
                  <a:prstClr val="black"/>
                </a:solidFill>
                <a:latin typeface="Monaco"/>
              </a:rPr>
              <a:t>kvput</a:t>
            </a:r>
            <a:r>
              <a:rPr lang="fi-FI" sz="1400" dirty="0">
                <a:solidFill>
                  <a:prstClr val="black"/>
                </a:solidFill>
                <a:latin typeface="Monaco"/>
              </a:rPr>
              <a:t>], </a:t>
            </a:r>
            <a:r>
              <a:rPr lang="fi-FI" sz="1400" dirty="0" smtClean="0">
                <a:solidFill>
                  <a:prstClr val="black"/>
                </a:solidFill>
                <a:latin typeface="Monaco"/>
              </a:rPr>
              <a:t/>
            </a:r>
            <a:br>
              <a:rPr lang="fi-FI" sz="1400" dirty="0" smtClean="0">
                <a:solidFill>
                  <a:prstClr val="black"/>
                </a:solidFill>
                <a:latin typeface="Monaco"/>
              </a:rPr>
            </a:br>
            <a:r>
              <a:rPr lang="fi-FI" sz="1400" dirty="0" smtClean="0">
                <a:solidFill>
                  <a:prstClr val="black"/>
                </a:solidFill>
                <a:latin typeface="Monaco"/>
              </a:rPr>
              <a:t>                [</a:t>
            </a:r>
            <a:r>
              <a:rPr lang="fi-FI" sz="1400" dirty="0" err="1">
                <a:solidFill>
                  <a:prstClr val="black"/>
                </a:solidFill>
                <a:latin typeface="Monaco"/>
              </a:rPr>
              <a:t>kvstate.key</a:t>
            </a:r>
            <a:r>
              <a:rPr lang="fi-FI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fi-FI" sz="1400" dirty="0" err="1">
                <a:solidFill>
                  <a:prstClr val="black"/>
                </a:solidFill>
                <a:latin typeface="Monaco"/>
              </a:rPr>
              <a:t>kvput.key</a:t>
            </a:r>
            <a:r>
              <a:rPr lang="fi-FI" sz="1400" dirty="0">
                <a:solidFill>
                  <a:prstClr val="black"/>
                </a:solidFill>
                <a:latin typeface="Monaco"/>
              </a:rPr>
              <a:t>] </a:t>
            </a: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  </a:t>
            </a:r>
            <a:r>
              <a:rPr lang="en-US" sz="1400" dirty="0" err="1">
                <a:solidFill>
                  <a:prstClr val="black"/>
                </a:solidFill>
                <a:latin typeface="Monaco"/>
              </a:rPr>
              <a:t>kvstate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&lt;-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Monaco"/>
              </a:rPr>
              <a:t>prev.map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{|b, p| b} </a:t>
            </a: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end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declare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da-DK" sz="1400" dirty="0">
                <a:solidFill>
                  <a:prstClr val="black"/>
                </a:solidFill>
                <a:latin typeface="Monaco"/>
              </a:rPr>
              <a:t>  </a:t>
            </a:r>
            <a:r>
              <a:rPr lang="da-DK" sz="1400" dirty="0" err="1">
                <a:solidFill>
                  <a:srgbClr val="0000FF"/>
                </a:solidFill>
                <a:latin typeface="Monaco"/>
              </a:rPr>
              <a:t>def</a:t>
            </a:r>
            <a:r>
              <a:rPr lang="da-DK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da-DK" sz="1400" dirty="0" err="1">
                <a:solidFill>
                  <a:srgbClr val="F76D00"/>
                </a:solidFill>
                <a:latin typeface="Monaco"/>
              </a:rPr>
              <a:t>do_get</a:t>
            </a:r>
            <a:endParaRPr lang="da-DK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fi-FI" sz="1400" dirty="0">
                <a:solidFill>
                  <a:prstClr val="black"/>
                </a:solidFill>
                <a:latin typeface="Monaco"/>
              </a:rPr>
              <a:t>    </a:t>
            </a:r>
            <a:r>
              <a:rPr lang="fi-FI" sz="1400" dirty="0" err="1">
                <a:solidFill>
                  <a:prstClr val="black"/>
                </a:solidFill>
                <a:latin typeface="Monaco"/>
              </a:rPr>
              <a:t>getj</a:t>
            </a:r>
            <a:r>
              <a:rPr lang="fi-FI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fi-FI" sz="1400" dirty="0">
                <a:solidFill>
                  <a:srgbClr val="0000FF"/>
                </a:solidFill>
                <a:latin typeface="Monaco"/>
              </a:rPr>
              <a:t>=</a:t>
            </a:r>
            <a:r>
              <a:rPr lang="fi-FI" sz="1400" dirty="0">
                <a:solidFill>
                  <a:prstClr val="black"/>
                </a:solidFill>
                <a:latin typeface="Monaco"/>
              </a:rPr>
              <a:t> join [</a:t>
            </a:r>
            <a:r>
              <a:rPr lang="fi-FI" sz="1400" dirty="0" err="1">
                <a:solidFill>
                  <a:prstClr val="black"/>
                </a:solidFill>
                <a:latin typeface="Monaco"/>
              </a:rPr>
              <a:t>kvget</a:t>
            </a:r>
            <a:r>
              <a:rPr lang="fi-FI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fi-FI" sz="1400" dirty="0" err="1">
                <a:solidFill>
                  <a:prstClr val="black"/>
                </a:solidFill>
                <a:latin typeface="Monaco"/>
              </a:rPr>
              <a:t>kvstate</a:t>
            </a:r>
            <a:r>
              <a:rPr lang="fi-FI" sz="1400" dirty="0">
                <a:solidFill>
                  <a:prstClr val="black"/>
                </a:solidFill>
                <a:latin typeface="Monaco"/>
              </a:rPr>
              <a:t>], </a:t>
            </a:r>
            <a:endParaRPr lang="fi-FI" sz="1400" dirty="0" smtClean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fi-FI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fi-FI" sz="1400" dirty="0" smtClean="0">
                <a:solidFill>
                  <a:prstClr val="black"/>
                </a:solidFill>
                <a:latin typeface="Monaco"/>
              </a:rPr>
              <a:t>               [</a:t>
            </a:r>
            <a:r>
              <a:rPr lang="fi-FI" sz="1400" dirty="0" err="1">
                <a:solidFill>
                  <a:prstClr val="black"/>
                </a:solidFill>
                <a:latin typeface="Monaco"/>
              </a:rPr>
              <a:t>kvget.key</a:t>
            </a:r>
            <a:r>
              <a:rPr lang="fi-FI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fi-FI" sz="1400" dirty="0" err="1">
                <a:solidFill>
                  <a:prstClr val="black"/>
                </a:solidFill>
                <a:latin typeface="Monaco"/>
              </a:rPr>
              <a:t>kvstate.key</a:t>
            </a:r>
            <a:r>
              <a:rPr lang="fi-FI" sz="1400" dirty="0">
                <a:solidFill>
                  <a:prstClr val="black"/>
                </a:solidFill>
                <a:latin typeface="Monaco"/>
              </a:rPr>
              <a:t>] </a:t>
            </a:r>
          </a:p>
          <a:p>
            <a:pPr marL="114300" indent="0">
              <a:buNone/>
            </a:pPr>
            <a:r>
              <a:rPr lang="nl-NL" sz="1400" dirty="0">
                <a:solidFill>
                  <a:prstClr val="black"/>
                </a:solidFill>
                <a:latin typeface="Monaco"/>
              </a:rPr>
              <a:t>    </a:t>
            </a:r>
            <a:r>
              <a:rPr lang="nl-NL" sz="1400" dirty="0" err="1">
                <a:solidFill>
                  <a:prstClr val="black"/>
                </a:solidFill>
                <a:latin typeface="Monaco"/>
              </a:rPr>
              <a:t>kvget_response</a:t>
            </a:r>
            <a:r>
              <a:rPr lang="nl-NL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nl-NL" sz="1400" dirty="0">
                <a:solidFill>
                  <a:srgbClr val="0000FF"/>
                </a:solidFill>
                <a:latin typeface="Monaco"/>
              </a:rPr>
              <a:t>&lt;=</a:t>
            </a:r>
            <a:r>
              <a:rPr lang="nl-NL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nl-NL" sz="1400" dirty="0" err="1">
                <a:solidFill>
                  <a:prstClr val="black"/>
                </a:solidFill>
                <a:latin typeface="Monaco"/>
              </a:rPr>
              <a:t>getj.map</a:t>
            </a:r>
            <a:r>
              <a:rPr lang="nl-NL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nl-NL" sz="1400" dirty="0">
                <a:solidFill>
                  <a:srgbClr val="0000FF"/>
                </a:solidFill>
                <a:latin typeface="Monaco"/>
              </a:rPr>
              <a:t>do </a:t>
            </a:r>
            <a:r>
              <a:rPr lang="nl-NL" sz="1400" dirty="0">
                <a:solidFill>
                  <a:prstClr val="black"/>
                </a:solidFill>
                <a:latin typeface="Monaco"/>
              </a:rPr>
              <a:t>|g, t|</a:t>
            </a:r>
          </a:p>
          <a:p>
            <a:pPr marL="114300" indent="0">
              <a:buNone/>
            </a:pPr>
            <a:r>
              <a:rPr lang="fi-FI" sz="1400" dirty="0">
                <a:solidFill>
                  <a:prstClr val="black"/>
                </a:solidFill>
                <a:latin typeface="Monaco"/>
              </a:rPr>
              <a:t>      [</a:t>
            </a:r>
            <a:r>
              <a:rPr lang="fi-FI" sz="1400" dirty="0" err="1">
                <a:solidFill>
                  <a:prstClr val="black"/>
                </a:solidFill>
                <a:latin typeface="Monaco"/>
              </a:rPr>
              <a:t>g.reqid</a:t>
            </a:r>
            <a:r>
              <a:rPr lang="fi-FI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fi-FI" sz="1400" dirty="0" err="1">
                <a:solidFill>
                  <a:prstClr val="black"/>
                </a:solidFill>
                <a:latin typeface="Monaco"/>
              </a:rPr>
              <a:t>t.key</a:t>
            </a:r>
            <a:r>
              <a:rPr lang="fi-FI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fi-FI" sz="1400" dirty="0" err="1">
                <a:solidFill>
                  <a:prstClr val="black"/>
                </a:solidFill>
                <a:latin typeface="Monaco"/>
              </a:rPr>
              <a:t>t.value</a:t>
            </a:r>
            <a:r>
              <a:rPr lang="fi-FI" sz="1400" dirty="0">
                <a:solidFill>
                  <a:prstClr val="black"/>
                </a:solidFill>
                <a:latin typeface="Monaco"/>
              </a:rPr>
              <a:t>]</a:t>
            </a: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 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end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end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>
                <a:solidFill>
                  <a:srgbClr val="0000FF"/>
                </a:solidFill>
                <a:latin typeface="Monaco"/>
              </a:rPr>
              <a:t>end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endParaRPr lang="en-US" sz="1400" dirty="0">
              <a:solidFill>
                <a:prstClr val="black"/>
              </a:solidFill>
              <a:latin typeface="Monaco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2048934"/>
            <a:ext cx="2245107" cy="344575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lIns="91440" tIns="45720" rIns="91440" bIns="45720" numCol="1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 replication</a:t>
            </a:r>
          </a:p>
          <a:p>
            <a:r>
              <a:rPr lang="en-US" dirty="0" smtClean="0"/>
              <a:t>deletion on each put</a:t>
            </a:r>
          </a:p>
          <a:p>
            <a:pPr lvl="1"/>
            <a:r>
              <a:rPr lang="en-US" dirty="0" smtClean="0"/>
              <a:t>gets worse with replication!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791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key/</a:t>
            </a:r>
            <a:r>
              <a:rPr lang="en-US" dirty="0" err="1" smtClean="0"/>
              <a:t>val</a:t>
            </a:r>
            <a:r>
              <a:rPr lang="en-US" dirty="0" smtClean="0"/>
              <a:t> 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048933"/>
            <a:ext cx="4319285" cy="4351867"/>
          </a:xfrm>
        </p:spPr>
        <p:txBody>
          <a:bodyPr/>
          <a:lstStyle/>
          <a:p>
            <a:r>
              <a:rPr lang="en-US" dirty="0" smtClean="0"/>
              <a:t>any path through </a:t>
            </a:r>
            <a:r>
              <a:rPr lang="en-US" dirty="0" err="1" smtClean="0"/>
              <a:t>kvput</a:t>
            </a:r>
            <a:r>
              <a:rPr lang="en-US" dirty="0" smtClean="0"/>
              <a:t> crosses both a point of order and a temporal edge.</a:t>
            </a:r>
          </a:p>
          <a:p>
            <a:r>
              <a:rPr lang="en-US" dirty="0" smtClean="0"/>
              <a:t>where’s the non-monotonicity?</a:t>
            </a:r>
          </a:p>
          <a:p>
            <a:pPr lvl="1"/>
            <a:r>
              <a:rPr lang="en-US" smtClean="0"/>
              <a:t>state update in the KVS</a:t>
            </a:r>
          </a:p>
          <a:p>
            <a:pPr lvl="1"/>
            <a:r>
              <a:rPr lang="en-US" smtClean="0"/>
              <a:t>easy </a:t>
            </a:r>
            <a:r>
              <a:rPr lang="en-US" dirty="0" smtClean="0"/>
              <a:t>syntactic check!</a:t>
            </a:r>
          </a:p>
          <a:p>
            <a:pPr marL="114300" indent="0">
              <a:buNone/>
            </a:pPr>
            <a:r>
              <a:rPr lang="en-US" sz="1600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</a:rPr>
              <a:t>kvstate</a:t>
            </a:r>
            <a:r>
              <a:rPr lang="en-US" sz="1600" dirty="0" smtClean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Monaco"/>
              </a:rPr>
              <a:t>&lt;-</a:t>
            </a:r>
            <a:r>
              <a:rPr lang="en-US" sz="1600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onaco"/>
              </a:rPr>
              <a:t>prev.map</a:t>
            </a:r>
            <a:r>
              <a:rPr lang="en-US" sz="1600" dirty="0">
                <a:solidFill>
                  <a:srgbClr val="000000"/>
                </a:solidFill>
                <a:latin typeface="Monaco"/>
              </a:rPr>
              <a:t>{|b, p| b}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basickvs.pdf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7" r="18331"/>
          <a:stretch/>
        </p:blipFill>
        <p:spPr>
          <a:xfrm>
            <a:off x="5287265" y="1613022"/>
            <a:ext cx="3658292" cy="517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371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</a:t>
            </a:r>
            <a:br>
              <a:rPr lang="en-US" dirty="0" smtClean="0"/>
            </a:br>
            <a:r>
              <a:rPr lang="en-US" dirty="0" smtClean="0"/>
              <a:t>syntax </a:t>
            </a:r>
            <a:br>
              <a:rPr lang="en-US" dirty="0" smtClean="0"/>
            </a:br>
            <a:r>
              <a:rPr lang="en-US" dirty="0" smtClean="0"/>
              <a:t>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FFFF"/>
            </a:solidFill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1">
            <a:normAutofit lnSpcReduction="10000"/>
          </a:bodyPr>
          <a:lstStyle/>
          <a:p>
            <a:pPr marL="114300" indent="0">
              <a:buNone/>
            </a:pPr>
            <a:r>
              <a:rPr lang="en-US" sz="1400" dirty="0">
                <a:solidFill>
                  <a:srgbClr val="0000FF"/>
                </a:solidFill>
                <a:latin typeface="Monaco"/>
              </a:rPr>
              <a:t>module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b="1" u="sng" dirty="0" err="1">
                <a:solidFill>
                  <a:prstClr val="black"/>
                </a:solidFill>
                <a:latin typeface="Monaco"/>
              </a:rPr>
              <a:t>BasicKVS</a:t>
            </a:r>
            <a:endParaRPr lang="en-US" sz="1400" b="1" u="sng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include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Monaco"/>
              </a:rPr>
              <a:t>KVSProtocol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da-DK" sz="1400" dirty="0">
                <a:solidFill>
                  <a:prstClr val="black"/>
                </a:solidFill>
                <a:latin typeface="Monaco"/>
              </a:rPr>
              <a:t>  </a:t>
            </a:r>
            <a:r>
              <a:rPr lang="da-DK" sz="1400" dirty="0" err="1">
                <a:solidFill>
                  <a:srgbClr val="0000FF"/>
                </a:solidFill>
                <a:latin typeface="Monaco"/>
              </a:rPr>
              <a:t>def</a:t>
            </a:r>
            <a:r>
              <a:rPr lang="da-DK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da-DK" sz="1400" dirty="0" err="1">
                <a:solidFill>
                  <a:srgbClr val="F76D00"/>
                </a:solidFill>
                <a:latin typeface="Monaco"/>
              </a:rPr>
              <a:t>state</a:t>
            </a:r>
            <a:endParaRPr lang="da-DK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 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table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dirty="0">
                <a:solidFill>
                  <a:srgbClr val="5569D0"/>
                </a:solidFill>
                <a:latin typeface="Monaco"/>
              </a:rPr>
              <a:t>:</a:t>
            </a:r>
            <a:r>
              <a:rPr lang="en-US" sz="1400" dirty="0" err="1">
                <a:solidFill>
                  <a:srgbClr val="5569D0"/>
                </a:solidFill>
                <a:latin typeface="Monaco"/>
              </a:rPr>
              <a:t>kvstate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, [</a:t>
            </a:r>
            <a:r>
              <a:rPr lang="en-US" sz="1400" dirty="0">
                <a:solidFill>
                  <a:srgbClr val="208C10"/>
                </a:solidFill>
                <a:latin typeface="Monaco"/>
              </a:rPr>
              <a:t>'key'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], [</a:t>
            </a:r>
            <a:r>
              <a:rPr lang="en-US" sz="1400" dirty="0">
                <a:solidFill>
                  <a:srgbClr val="208C10"/>
                </a:solidFill>
                <a:latin typeface="Monaco"/>
              </a:rPr>
              <a:t>'value'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] </a:t>
            </a: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end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declare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da-DK" sz="1400" dirty="0">
                <a:solidFill>
                  <a:prstClr val="black"/>
                </a:solidFill>
                <a:latin typeface="Monaco"/>
              </a:rPr>
              <a:t>  </a:t>
            </a:r>
            <a:r>
              <a:rPr lang="da-DK" sz="1400" dirty="0" err="1">
                <a:solidFill>
                  <a:srgbClr val="0000FF"/>
                </a:solidFill>
                <a:latin typeface="Monaco"/>
              </a:rPr>
              <a:t>def</a:t>
            </a:r>
            <a:r>
              <a:rPr lang="da-DK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da-DK" sz="1400" dirty="0" err="1">
                <a:solidFill>
                  <a:srgbClr val="F76D00"/>
                </a:solidFill>
                <a:latin typeface="Monaco"/>
              </a:rPr>
              <a:t>do_put</a:t>
            </a:r>
            <a:endParaRPr lang="da-DK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fi-FI" sz="1400" dirty="0">
                <a:solidFill>
                  <a:prstClr val="black"/>
                </a:solidFill>
                <a:latin typeface="Monaco"/>
              </a:rPr>
              <a:t>    </a:t>
            </a:r>
            <a:r>
              <a:rPr lang="fi-FI" sz="1400" dirty="0" err="1">
                <a:solidFill>
                  <a:prstClr val="black"/>
                </a:solidFill>
                <a:latin typeface="Monaco"/>
              </a:rPr>
              <a:t>kvstate</a:t>
            </a:r>
            <a:r>
              <a:rPr lang="fi-FI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fi-FI" sz="1400" dirty="0">
                <a:solidFill>
                  <a:srgbClr val="0000FF"/>
                </a:solidFill>
                <a:latin typeface="Monaco"/>
              </a:rPr>
              <a:t>&lt;+</a:t>
            </a:r>
            <a:r>
              <a:rPr lang="fi-FI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fi-FI" sz="1400" dirty="0" err="1">
                <a:solidFill>
                  <a:prstClr val="black"/>
                </a:solidFill>
                <a:latin typeface="Monaco"/>
              </a:rPr>
              <a:t>kvput.map{|p</a:t>
            </a:r>
            <a:r>
              <a:rPr lang="fi-FI" sz="1400" dirty="0">
                <a:solidFill>
                  <a:prstClr val="black"/>
                </a:solidFill>
                <a:latin typeface="Monaco"/>
              </a:rPr>
              <a:t>| [</a:t>
            </a:r>
            <a:r>
              <a:rPr lang="fi-FI" sz="1400" dirty="0" err="1">
                <a:solidFill>
                  <a:prstClr val="black"/>
                </a:solidFill>
                <a:latin typeface="Monaco"/>
              </a:rPr>
              <a:t>p.key</a:t>
            </a:r>
            <a:r>
              <a:rPr lang="fi-FI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fi-FI" sz="1400" dirty="0" err="1">
                <a:solidFill>
                  <a:prstClr val="black"/>
                </a:solidFill>
                <a:latin typeface="Monaco"/>
              </a:rPr>
              <a:t>p.value</a:t>
            </a:r>
            <a:r>
              <a:rPr lang="fi-FI" sz="1400" dirty="0">
                <a:solidFill>
                  <a:prstClr val="black"/>
                </a:solidFill>
                <a:latin typeface="Monaco"/>
              </a:rPr>
              <a:t>]} </a:t>
            </a:r>
          </a:p>
          <a:p>
            <a:pPr marL="114300" indent="0">
              <a:buNone/>
            </a:pPr>
            <a:r>
              <a:rPr lang="fi-FI" sz="1400" dirty="0">
                <a:solidFill>
                  <a:prstClr val="black"/>
                </a:solidFill>
                <a:latin typeface="Monaco"/>
              </a:rPr>
              <a:t>    </a:t>
            </a:r>
            <a:r>
              <a:rPr lang="fi-FI" sz="1400" dirty="0" err="1">
                <a:solidFill>
                  <a:prstClr val="black"/>
                </a:solidFill>
                <a:latin typeface="Monaco"/>
              </a:rPr>
              <a:t>prev</a:t>
            </a:r>
            <a:r>
              <a:rPr lang="fi-FI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fi-FI" sz="1400" dirty="0">
                <a:solidFill>
                  <a:srgbClr val="0000FF"/>
                </a:solidFill>
                <a:latin typeface="Monaco"/>
              </a:rPr>
              <a:t>=</a:t>
            </a:r>
            <a:r>
              <a:rPr lang="fi-FI" sz="1400" dirty="0">
                <a:solidFill>
                  <a:prstClr val="black"/>
                </a:solidFill>
                <a:latin typeface="Monaco"/>
              </a:rPr>
              <a:t> join [</a:t>
            </a:r>
            <a:r>
              <a:rPr lang="fi-FI" sz="1400" dirty="0" err="1">
                <a:solidFill>
                  <a:prstClr val="black"/>
                </a:solidFill>
                <a:latin typeface="Monaco"/>
              </a:rPr>
              <a:t>kvstate</a:t>
            </a:r>
            <a:r>
              <a:rPr lang="fi-FI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fi-FI" sz="1400" dirty="0" err="1">
                <a:solidFill>
                  <a:prstClr val="black"/>
                </a:solidFill>
                <a:latin typeface="Monaco"/>
              </a:rPr>
              <a:t>kvput</a:t>
            </a:r>
            <a:r>
              <a:rPr lang="fi-FI" sz="1400" dirty="0">
                <a:solidFill>
                  <a:prstClr val="black"/>
                </a:solidFill>
                <a:latin typeface="Monaco"/>
              </a:rPr>
              <a:t>], </a:t>
            </a:r>
            <a:endParaRPr lang="fi-FI" sz="1400" dirty="0" smtClean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fi-FI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fi-FI" sz="1400" dirty="0" smtClean="0">
                <a:solidFill>
                  <a:prstClr val="black"/>
                </a:solidFill>
                <a:latin typeface="Monaco"/>
              </a:rPr>
              <a:t>               [</a:t>
            </a:r>
            <a:r>
              <a:rPr lang="fi-FI" sz="1400" dirty="0" err="1">
                <a:solidFill>
                  <a:prstClr val="black"/>
                </a:solidFill>
                <a:latin typeface="Monaco"/>
              </a:rPr>
              <a:t>kvstate.key</a:t>
            </a:r>
            <a:r>
              <a:rPr lang="fi-FI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fi-FI" sz="1400" dirty="0" err="1">
                <a:solidFill>
                  <a:prstClr val="black"/>
                </a:solidFill>
                <a:latin typeface="Monaco"/>
              </a:rPr>
              <a:t>kvput.key</a:t>
            </a:r>
            <a:r>
              <a:rPr lang="fi-FI" sz="1400" dirty="0">
                <a:solidFill>
                  <a:prstClr val="black"/>
                </a:solidFill>
                <a:latin typeface="Monaco"/>
              </a:rPr>
              <a:t>] </a:t>
            </a:r>
          </a:p>
          <a:p>
            <a:pPr marL="114300" indent="0">
              <a:buNone/>
            </a:pPr>
            <a:r>
              <a:rPr lang="en-US" sz="1400" dirty="0">
                <a:solidFill>
                  <a:srgbClr val="0D42FF"/>
                </a:solidFill>
                <a:latin typeface="Monaco"/>
              </a:rPr>
              <a:t>    </a:t>
            </a:r>
            <a:r>
              <a:rPr lang="en-US" sz="1400" i="1" dirty="0">
                <a:solidFill>
                  <a:srgbClr val="FF0000"/>
                </a:solidFill>
                <a:latin typeface="Monaco"/>
              </a:rPr>
              <a:t># dude, it's here! (&lt;-)</a:t>
            </a: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  </a:t>
            </a:r>
            <a:r>
              <a:rPr lang="en-US" sz="1400" dirty="0" err="1">
                <a:solidFill>
                  <a:prstClr val="black"/>
                </a:solidFill>
                <a:latin typeface="Monaco"/>
              </a:rPr>
              <a:t>kvstate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&lt;-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Monaco"/>
              </a:rPr>
              <a:t>prev.map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{|b, p| b} </a:t>
            </a: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end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declare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da-DK" sz="1400" dirty="0">
                <a:solidFill>
                  <a:prstClr val="black"/>
                </a:solidFill>
                <a:latin typeface="Monaco"/>
              </a:rPr>
              <a:t>  </a:t>
            </a:r>
            <a:r>
              <a:rPr lang="da-DK" sz="1400" dirty="0" err="1">
                <a:solidFill>
                  <a:srgbClr val="0000FF"/>
                </a:solidFill>
                <a:latin typeface="Monaco"/>
              </a:rPr>
              <a:t>def</a:t>
            </a:r>
            <a:r>
              <a:rPr lang="da-DK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da-DK" sz="1400" dirty="0" err="1">
                <a:solidFill>
                  <a:srgbClr val="F76D00"/>
                </a:solidFill>
                <a:latin typeface="Monaco"/>
              </a:rPr>
              <a:t>do_get</a:t>
            </a:r>
            <a:endParaRPr lang="da-DK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fi-FI" sz="1400" dirty="0">
                <a:solidFill>
                  <a:prstClr val="black"/>
                </a:solidFill>
                <a:latin typeface="Monaco"/>
              </a:rPr>
              <a:t>    </a:t>
            </a:r>
            <a:r>
              <a:rPr lang="fi-FI" sz="1400" dirty="0" err="1">
                <a:solidFill>
                  <a:prstClr val="black"/>
                </a:solidFill>
                <a:latin typeface="Monaco"/>
              </a:rPr>
              <a:t>getj</a:t>
            </a:r>
            <a:r>
              <a:rPr lang="fi-FI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fi-FI" sz="1400" dirty="0">
                <a:solidFill>
                  <a:srgbClr val="0000FF"/>
                </a:solidFill>
                <a:latin typeface="Monaco"/>
              </a:rPr>
              <a:t>=</a:t>
            </a:r>
            <a:r>
              <a:rPr lang="fi-FI" sz="1400" dirty="0">
                <a:solidFill>
                  <a:prstClr val="black"/>
                </a:solidFill>
                <a:latin typeface="Monaco"/>
              </a:rPr>
              <a:t> join [</a:t>
            </a:r>
            <a:r>
              <a:rPr lang="fi-FI" sz="1400" dirty="0" err="1">
                <a:solidFill>
                  <a:prstClr val="black"/>
                </a:solidFill>
                <a:latin typeface="Monaco"/>
              </a:rPr>
              <a:t>kvget</a:t>
            </a:r>
            <a:r>
              <a:rPr lang="fi-FI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fi-FI" sz="1400" dirty="0" err="1">
                <a:solidFill>
                  <a:prstClr val="black"/>
                </a:solidFill>
                <a:latin typeface="Monaco"/>
              </a:rPr>
              <a:t>kvstate</a:t>
            </a:r>
            <a:r>
              <a:rPr lang="fi-FI" sz="1400" dirty="0">
                <a:solidFill>
                  <a:prstClr val="black"/>
                </a:solidFill>
                <a:latin typeface="Monaco"/>
              </a:rPr>
              <a:t>], </a:t>
            </a:r>
            <a:endParaRPr lang="fi-FI" sz="1400" dirty="0" smtClean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fi-FI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fi-FI" sz="1400" dirty="0" smtClean="0">
                <a:solidFill>
                  <a:prstClr val="black"/>
                </a:solidFill>
                <a:latin typeface="Monaco"/>
              </a:rPr>
              <a:t>               [</a:t>
            </a:r>
            <a:r>
              <a:rPr lang="fi-FI" sz="1400" dirty="0" err="1">
                <a:solidFill>
                  <a:prstClr val="black"/>
                </a:solidFill>
                <a:latin typeface="Monaco"/>
              </a:rPr>
              <a:t>kvget.key</a:t>
            </a:r>
            <a:r>
              <a:rPr lang="fi-FI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fi-FI" sz="1400" dirty="0" err="1">
                <a:solidFill>
                  <a:prstClr val="black"/>
                </a:solidFill>
                <a:latin typeface="Monaco"/>
              </a:rPr>
              <a:t>kvstate.key</a:t>
            </a:r>
            <a:r>
              <a:rPr lang="fi-FI" sz="1400" dirty="0">
                <a:solidFill>
                  <a:prstClr val="black"/>
                </a:solidFill>
                <a:latin typeface="Monaco"/>
              </a:rPr>
              <a:t>] </a:t>
            </a:r>
          </a:p>
          <a:p>
            <a:pPr marL="114300" indent="0">
              <a:buNone/>
            </a:pPr>
            <a:r>
              <a:rPr lang="nl-NL" sz="1400" dirty="0">
                <a:solidFill>
                  <a:prstClr val="black"/>
                </a:solidFill>
                <a:latin typeface="Monaco"/>
              </a:rPr>
              <a:t>    </a:t>
            </a:r>
            <a:r>
              <a:rPr lang="nl-NL" sz="1400" dirty="0" err="1">
                <a:solidFill>
                  <a:prstClr val="black"/>
                </a:solidFill>
                <a:latin typeface="Monaco"/>
              </a:rPr>
              <a:t>kvget_response</a:t>
            </a:r>
            <a:r>
              <a:rPr lang="nl-NL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nl-NL" sz="1400" dirty="0">
                <a:solidFill>
                  <a:srgbClr val="0000FF"/>
                </a:solidFill>
                <a:latin typeface="Monaco"/>
              </a:rPr>
              <a:t>&lt;=</a:t>
            </a:r>
            <a:r>
              <a:rPr lang="nl-NL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nl-NL" sz="1400" dirty="0" err="1">
                <a:solidFill>
                  <a:prstClr val="black"/>
                </a:solidFill>
                <a:latin typeface="Monaco"/>
              </a:rPr>
              <a:t>getj.map</a:t>
            </a:r>
            <a:r>
              <a:rPr lang="nl-NL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nl-NL" sz="1400" dirty="0">
                <a:solidFill>
                  <a:srgbClr val="0000FF"/>
                </a:solidFill>
                <a:latin typeface="Monaco"/>
              </a:rPr>
              <a:t>do </a:t>
            </a:r>
            <a:r>
              <a:rPr lang="nl-NL" sz="1400" dirty="0">
                <a:solidFill>
                  <a:prstClr val="black"/>
                </a:solidFill>
                <a:latin typeface="Monaco"/>
              </a:rPr>
              <a:t>|g, t|</a:t>
            </a:r>
          </a:p>
          <a:p>
            <a:pPr marL="114300" indent="0">
              <a:buNone/>
            </a:pPr>
            <a:r>
              <a:rPr lang="fi-FI" sz="1400" dirty="0">
                <a:solidFill>
                  <a:prstClr val="black"/>
                </a:solidFill>
                <a:latin typeface="Monaco"/>
              </a:rPr>
              <a:t>      [</a:t>
            </a:r>
            <a:r>
              <a:rPr lang="fi-FI" sz="1400" dirty="0" err="1">
                <a:solidFill>
                  <a:prstClr val="black"/>
                </a:solidFill>
                <a:latin typeface="Monaco"/>
              </a:rPr>
              <a:t>g.reqid</a:t>
            </a:r>
            <a:r>
              <a:rPr lang="fi-FI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fi-FI" sz="1400" dirty="0" err="1">
                <a:solidFill>
                  <a:prstClr val="black"/>
                </a:solidFill>
                <a:latin typeface="Monaco"/>
              </a:rPr>
              <a:t>t.key</a:t>
            </a:r>
            <a:r>
              <a:rPr lang="fi-FI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fi-FI" sz="1400" dirty="0" err="1">
                <a:solidFill>
                  <a:prstClr val="black"/>
                </a:solidFill>
                <a:latin typeface="Monaco"/>
              </a:rPr>
              <a:t>t.value</a:t>
            </a:r>
            <a:r>
              <a:rPr lang="fi-FI" sz="1400" dirty="0">
                <a:solidFill>
                  <a:prstClr val="black"/>
                </a:solidFill>
                <a:latin typeface="Monaco"/>
              </a:rPr>
              <a:t>]</a:t>
            </a: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 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end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end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>
                <a:solidFill>
                  <a:srgbClr val="0000FF"/>
                </a:solidFill>
                <a:latin typeface="Monaco"/>
              </a:rPr>
              <a:t>end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endParaRPr lang="en-US" sz="1400" u="sng" dirty="0">
              <a:solidFill>
                <a:prstClr val="black"/>
              </a:solidFill>
              <a:latin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2833614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</a:t>
            </a:r>
            <a:br>
              <a:rPr lang="en-US" dirty="0" smtClean="0"/>
            </a:br>
            <a:r>
              <a:rPr lang="en-US" dirty="0" smtClean="0"/>
              <a:t>destructive cart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8933"/>
            <a:ext cx="3104459" cy="4619239"/>
          </a:xfrm>
        </p:spPr>
        <p:txBody>
          <a:bodyPr>
            <a:normAutofit/>
          </a:bodyPr>
          <a:lstStyle/>
          <a:p>
            <a:r>
              <a:rPr lang="en-US" dirty="0" smtClean="0"/>
              <a:t>analysis: bad news</a:t>
            </a:r>
            <a:endParaRPr lang="en-US" dirty="0"/>
          </a:p>
          <a:p>
            <a:pPr lvl="1"/>
            <a:r>
              <a:rPr lang="en-US" dirty="0" smtClean="0"/>
              <a:t>coordinate on </a:t>
            </a:r>
            <a:r>
              <a:rPr lang="en-US" i="1" dirty="0"/>
              <a:t>each client action </a:t>
            </a:r>
            <a:endParaRPr lang="en-US" i="1" dirty="0" smtClean="0"/>
          </a:p>
          <a:p>
            <a:pPr lvl="2"/>
            <a:r>
              <a:rPr lang="en-US" i="1" dirty="0" smtClean="0"/>
              <a:t>add or delete</a:t>
            </a:r>
            <a:endParaRPr lang="en-US" i="1" dirty="0"/>
          </a:p>
          <a:p>
            <a:pPr lvl="1"/>
            <a:r>
              <a:rPr lang="en-US" dirty="0" smtClean="0"/>
              <a:t>coordinate on </a:t>
            </a:r>
            <a:r>
              <a:rPr lang="en-US" i="1" dirty="0" smtClean="0"/>
              <a:t>each </a:t>
            </a:r>
            <a:r>
              <a:rPr lang="en-US" i="1" dirty="0"/>
              <a:t>KVS </a:t>
            </a:r>
            <a:r>
              <a:rPr lang="en-US" i="1" dirty="0" smtClean="0"/>
              <a:t>replication</a:t>
            </a:r>
          </a:p>
          <a:p>
            <a:r>
              <a:rPr lang="en-US" dirty="0"/>
              <a:t>what if we skip coordination?</a:t>
            </a:r>
          </a:p>
          <a:p>
            <a:pPr lvl="1"/>
            <a:r>
              <a:rPr lang="en-US" dirty="0"/>
              <a:t>assert: actions are commutative</a:t>
            </a:r>
          </a:p>
          <a:p>
            <a:pPr lvl="1"/>
            <a:r>
              <a:rPr lang="en-US" dirty="0"/>
              <a:t>no way for compiler to check</a:t>
            </a:r>
          </a:p>
          <a:p>
            <a:pPr lvl="1"/>
            <a:r>
              <a:rPr lang="en-US" dirty="0"/>
              <a:t>and in fact it’s wrong! </a:t>
            </a:r>
          </a:p>
          <a:p>
            <a:endParaRPr lang="en-US" i="1" dirty="0"/>
          </a:p>
        </p:txBody>
      </p:sp>
      <p:pic>
        <p:nvPicPr>
          <p:cNvPr id="5" name="Picture 4" descr="destructive_complete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2" r="5619"/>
          <a:stretch/>
        </p:blipFill>
        <p:spPr>
          <a:xfrm>
            <a:off x="3561659" y="0"/>
            <a:ext cx="5549557" cy="68580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340777" y="4486866"/>
            <a:ext cx="4141461" cy="2181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397704" y="2346975"/>
            <a:ext cx="151863" cy="151863"/>
          </a:xfrm>
          <a:prstGeom prst="ellipse">
            <a:avLst/>
          </a:prstGeom>
          <a:solidFill>
            <a:schemeClr val="accent1">
              <a:alpha val="58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69400" y="2365740"/>
            <a:ext cx="151863" cy="151863"/>
          </a:xfrm>
          <a:prstGeom prst="ellipse">
            <a:avLst/>
          </a:prstGeom>
          <a:solidFill>
            <a:schemeClr val="accent1">
              <a:alpha val="58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406306" y="2967259"/>
            <a:ext cx="151863" cy="151863"/>
          </a:xfrm>
          <a:prstGeom prst="ellipse">
            <a:avLst/>
          </a:prstGeom>
          <a:solidFill>
            <a:schemeClr val="accent1">
              <a:alpha val="58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441796" y="4619299"/>
            <a:ext cx="151863" cy="151863"/>
          </a:xfrm>
          <a:prstGeom prst="ellipse">
            <a:avLst/>
          </a:prstGeom>
          <a:solidFill>
            <a:schemeClr val="accent1">
              <a:alpha val="58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851734" y="3775236"/>
            <a:ext cx="151863" cy="151863"/>
          </a:xfrm>
          <a:prstGeom prst="ellipse">
            <a:avLst/>
          </a:prstGeom>
          <a:solidFill>
            <a:schemeClr val="accent1">
              <a:alpha val="58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394131" y="5947914"/>
            <a:ext cx="151863" cy="151863"/>
          </a:xfrm>
          <a:prstGeom prst="ellipse">
            <a:avLst/>
          </a:prstGeom>
          <a:solidFill>
            <a:schemeClr val="accent1">
              <a:alpha val="58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26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</a:t>
            </a:r>
            <a:br>
              <a:rPr lang="en-US" dirty="0" smtClean="0"/>
            </a:br>
            <a:r>
              <a:rPr lang="en-US" dirty="0" smtClean="0"/>
              <a:t>disorderly cart</a:t>
            </a:r>
            <a:endParaRPr lang="en-US" dirty="0"/>
          </a:p>
        </p:txBody>
      </p:sp>
      <p:pic>
        <p:nvPicPr>
          <p:cNvPr id="7" name="Picture 6" descr="disorderly_complet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188" y="-96640"/>
            <a:ext cx="5788812" cy="68580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199" y="1905193"/>
            <a:ext cx="4141461" cy="4721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048934"/>
            <a:ext cx="3104459" cy="3445750"/>
          </a:xfrm>
        </p:spPr>
        <p:txBody>
          <a:bodyPr>
            <a:normAutofit/>
          </a:bodyPr>
          <a:lstStyle/>
          <a:p>
            <a:r>
              <a:rPr lang="en-US" dirty="0" smtClean="0"/>
              <a:t>client actions</a:t>
            </a:r>
            <a:r>
              <a:rPr lang="en-US" i="1" dirty="0" smtClean="0"/>
              <a:t> and cart replication </a:t>
            </a:r>
            <a:r>
              <a:rPr lang="en-US" dirty="0" smtClean="0"/>
              <a:t>all monotonic</a:t>
            </a:r>
            <a:endParaRPr lang="en-US" dirty="0"/>
          </a:p>
          <a:p>
            <a:r>
              <a:rPr lang="en-US" dirty="0" smtClean="0"/>
              <a:t>point of order to </a:t>
            </a:r>
            <a:r>
              <a:rPr lang="en-US" dirty="0"/>
              <a:t>handle </a:t>
            </a:r>
            <a:r>
              <a:rPr lang="en-US" i="1" dirty="0"/>
              <a:t>checkout</a:t>
            </a:r>
            <a:r>
              <a:rPr lang="en-US" dirty="0"/>
              <a:t> messages</a:t>
            </a:r>
          </a:p>
        </p:txBody>
      </p:sp>
      <p:sp>
        <p:nvSpPr>
          <p:cNvPr id="13" name="Oval 12"/>
          <p:cNvSpPr/>
          <p:nvPr/>
        </p:nvSpPr>
        <p:spPr>
          <a:xfrm>
            <a:off x="6082990" y="3772251"/>
            <a:ext cx="151863" cy="151863"/>
          </a:xfrm>
          <a:prstGeom prst="ellipse">
            <a:avLst/>
          </a:prstGeom>
          <a:solidFill>
            <a:schemeClr val="accent1">
              <a:alpha val="58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21573" y="4338707"/>
            <a:ext cx="151863" cy="151863"/>
          </a:xfrm>
          <a:prstGeom prst="ellipse">
            <a:avLst/>
          </a:prstGeom>
          <a:solidFill>
            <a:schemeClr val="accent1">
              <a:alpha val="58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069802" y="4338707"/>
            <a:ext cx="151863" cy="151863"/>
          </a:xfrm>
          <a:prstGeom prst="ellipse">
            <a:avLst/>
          </a:prstGeom>
          <a:solidFill>
            <a:schemeClr val="accent1">
              <a:alpha val="58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804825" y="4959982"/>
            <a:ext cx="151863" cy="151863"/>
          </a:xfrm>
          <a:prstGeom prst="ellipse">
            <a:avLst/>
          </a:prstGeom>
          <a:solidFill>
            <a:schemeClr val="accent1">
              <a:alpha val="58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72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analysis: destructive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 of order on each client request for cart update</a:t>
            </a:r>
          </a:p>
          <a:p>
            <a:r>
              <a:rPr lang="en-US" dirty="0" smtClean="0"/>
              <a:t>this was visible even with the simplest KVS</a:t>
            </a:r>
          </a:p>
          <a:p>
            <a:pPr lvl="1"/>
            <a:r>
              <a:rPr lang="en-US" dirty="0" smtClean="0"/>
              <a:t>only got worse with replication</a:t>
            </a:r>
          </a:p>
          <a:p>
            <a:r>
              <a:rPr lang="en-US" dirty="0" smtClean="0"/>
              <a:t>what to do?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assert that operations commute, and leave as is</a:t>
            </a:r>
          </a:p>
          <a:p>
            <a:pPr lvl="2"/>
            <a:r>
              <a:rPr lang="en-US" dirty="0" smtClean="0"/>
              <a:t>informal, bug-prone, subject to error creep over time</a:t>
            </a:r>
          </a:p>
          <a:p>
            <a:pPr lvl="2"/>
            <a:r>
              <a:rPr lang="en-US" dirty="0" smtClean="0"/>
              <a:t>there’s already a bug: deletes may arrive before adds at some replicas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add a round of distributed coordination for each update</a:t>
            </a:r>
          </a:p>
          <a:p>
            <a:pPr lvl="2"/>
            <a:r>
              <a:rPr lang="en-US" dirty="0" smtClean="0"/>
              <a:t>e.g. 2PC or </a:t>
            </a:r>
            <a:r>
              <a:rPr lang="en-US" dirty="0" err="1" smtClean="0"/>
              <a:t>Paxos</a:t>
            </a:r>
            <a:endParaRPr lang="en-US" dirty="0" smtClean="0"/>
          </a:p>
          <a:p>
            <a:pPr lvl="2"/>
            <a:r>
              <a:rPr lang="en-US" dirty="0" smtClean="0"/>
              <a:t>this makes people hate ACID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best solution: a better cart abstraction!</a:t>
            </a:r>
            <a:endParaRPr lang="en-US" dirty="0"/>
          </a:p>
          <a:p>
            <a:pPr lvl="2"/>
            <a:r>
              <a:rPr lang="en-US" i="1" dirty="0" smtClean="0"/>
              <a:t>move</a:t>
            </a:r>
            <a:r>
              <a:rPr lang="en-US" dirty="0" smtClean="0"/>
              <a:t> that point of order to a lower-frequency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883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motivation:		language-level consistency</a:t>
            </a:r>
          </a:p>
          <a:p>
            <a:r>
              <a:rPr lang="en-US" dirty="0" smtClean="0"/>
              <a:t>foundation: 		CALM theorem</a:t>
            </a:r>
          </a:p>
          <a:p>
            <a:r>
              <a:rPr lang="en-US" dirty="0" smtClean="0">
                <a:solidFill>
                  <a:srgbClr val="675E47"/>
                </a:solidFill>
              </a:rPr>
              <a:t>implementation: 	bloom prototype</a:t>
            </a:r>
          </a:p>
          <a:p>
            <a:r>
              <a:rPr lang="en-US" dirty="0" smtClean="0">
                <a:solidFill>
                  <a:srgbClr val="675E47"/>
                </a:solidFill>
              </a:rPr>
              <a:t>discussion</a:t>
            </a:r>
            <a:r>
              <a:rPr lang="en-US" dirty="0">
                <a:solidFill>
                  <a:srgbClr val="675E47"/>
                </a:solidFill>
              </a:rPr>
              <a:t>: </a:t>
            </a:r>
            <a:r>
              <a:rPr lang="en-US" dirty="0" smtClean="0">
                <a:solidFill>
                  <a:srgbClr val="675E47"/>
                </a:solidFill>
              </a:rPr>
              <a:t>		tolerating inconsistency taint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2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76"/>
    </mc:Choice>
    <mc:Fallback>
      <p:transition xmlns:p14="http://schemas.microsoft.com/office/powerpoint/2010/main" spd="slow" advTm="887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disorderly skeleton</a:t>
            </a:r>
            <a:endParaRPr lang="en-US" dirty="0"/>
          </a:p>
        </p:txBody>
      </p:sp>
      <p:pic>
        <p:nvPicPr>
          <p:cNvPr id="4" name="Picture 3" descr="disorderly_base.pd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447" y="1244515"/>
            <a:ext cx="6018376" cy="52120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199" y="2305558"/>
            <a:ext cx="6528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concrete implementation has points of order as abstraction</a:t>
            </a:r>
          </a:p>
          <a:p>
            <a:r>
              <a:rPr lang="en-US" dirty="0"/>
              <a:t>client updates and replication of cart state can be coordination-free</a:t>
            </a:r>
          </a:p>
          <a:p>
            <a:r>
              <a:rPr lang="en-US" dirty="0"/>
              <a:t>some coordination may be necessary to handle </a:t>
            </a:r>
            <a:r>
              <a:rPr lang="en-US" i="1" dirty="0"/>
              <a:t>checkout</a:t>
            </a:r>
            <a:r>
              <a:rPr lang="en-US" dirty="0"/>
              <a:t> messages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6872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and its composition with the client code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48933"/>
            <a:ext cx="4195044" cy="4351867"/>
          </a:xfrm>
        </p:spPr>
        <p:txBody>
          <a:bodyPr/>
          <a:lstStyle/>
          <a:p>
            <a:r>
              <a:rPr lang="en-US" dirty="0"/>
              <a:t>note </a:t>
            </a:r>
            <a:r>
              <a:rPr lang="en-US" dirty="0" smtClean="0"/>
              <a:t>points </a:t>
            </a:r>
            <a:r>
              <a:rPr lang="en-US" dirty="0"/>
              <a:t>of order (circles) corresponding to aggregation </a:t>
            </a:r>
            <a:endParaRPr lang="en-US" dirty="0" smtClean="0"/>
          </a:p>
        </p:txBody>
      </p:sp>
      <p:pic>
        <p:nvPicPr>
          <p:cNvPr id="6" name="Picture 5" descr="disorderly_withclient.pdf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r="20020"/>
          <a:stretch/>
        </p:blipFill>
        <p:spPr>
          <a:xfrm>
            <a:off x="4652243" y="1079876"/>
            <a:ext cx="4431363" cy="577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546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replication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322083" y="307863"/>
            <a:ext cx="6618717" cy="6363869"/>
          </a:xfrm>
          <a:prstGeom prst="rect">
            <a:avLst/>
          </a:prstGeom>
          <a:ln w="25400" cap="flat" cmpd="sng" algn="ctr">
            <a:solidFill>
              <a:srgbClr val="FFFFFF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numCol="1" rtlCol="0">
            <a:normAutofit fontScale="925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s-ES_tradnl" sz="1400" dirty="0">
                <a:solidFill>
                  <a:srgbClr val="0000FF"/>
                </a:solidFill>
                <a:latin typeface="Monaco"/>
              </a:rPr>
              <a:t>module</a:t>
            </a:r>
            <a:r>
              <a:rPr lang="es-ES_tradnl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s-ES_tradnl" sz="1400" b="1" u="sng" dirty="0" err="1">
                <a:solidFill>
                  <a:prstClr val="black"/>
                </a:solidFill>
                <a:latin typeface="Monaco"/>
              </a:rPr>
              <a:t>MulticastProtocol</a:t>
            </a:r>
            <a:r>
              <a:rPr lang="es-ES_tradnl" sz="1400" b="1" u="sng" dirty="0">
                <a:solidFill>
                  <a:prstClr val="black"/>
                </a:solidFill>
                <a:latin typeface="Monaco"/>
              </a:rPr>
              <a:t> </a:t>
            </a:r>
          </a:p>
          <a:p>
            <a:pPr marL="114300" indent="0">
              <a:buNone/>
            </a:pPr>
            <a:r>
              <a:rPr lang="da-DK" sz="1400" dirty="0">
                <a:solidFill>
                  <a:prstClr val="black"/>
                </a:solidFill>
                <a:latin typeface="Monaco"/>
              </a:rPr>
              <a:t>  </a:t>
            </a:r>
            <a:r>
              <a:rPr lang="da-DK" sz="1400" dirty="0" err="1">
                <a:solidFill>
                  <a:srgbClr val="0000FF"/>
                </a:solidFill>
                <a:latin typeface="Monaco"/>
              </a:rPr>
              <a:t>def</a:t>
            </a:r>
            <a:r>
              <a:rPr lang="da-DK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da-DK" sz="1400" dirty="0" err="1">
                <a:solidFill>
                  <a:srgbClr val="F76D00"/>
                </a:solidFill>
                <a:latin typeface="Monaco"/>
              </a:rPr>
              <a:t>state</a:t>
            </a:r>
            <a:endParaRPr lang="da-DK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 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super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 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table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dirty="0">
                <a:solidFill>
                  <a:srgbClr val="5569D0"/>
                </a:solidFill>
                <a:latin typeface="Monaco"/>
              </a:rPr>
              <a:t>:members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, [</a:t>
            </a:r>
            <a:r>
              <a:rPr lang="en-US" sz="1400" dirty="0">
                <a:solidFill>
                  <a:srgbClr val="208C10"/>
                </a:solidFill>
                <a:latin typeface="Monaco"/>
              </a:rPr>
              <a:t>'peer'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]</a:t>
            </a:r>
          </a:p>
          <a:p>
            <a:pPr marL="114300" indent="0">
              <a:buNone/>
            </a:pPr>
            <a:r>
              <a:rPr lang="fr-FR" sz="1400" dirty="0">
                <a:solidFill>
                  <a:prstClr val="black"/>
                </a:solidFill>
                <a:latin typeface="Monaco"/>
              </a:rPr>
              <a:t>    </a:t>
            </a:r>
            <a:r>
              <a:rPr lang="fr-FR" sz="1400" dirty="0">
                <a:solidFill>
                  <a:srgbClr val="0000FF"/>
                </a:solidFill>
                <a:latin typeface="Monaco"/>
              </a:rPr>
              <a:t>interface</a:t>
            </a:r>
            <a:r>
              <a:rPr lang="fr-FR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fr-FR" sz="1400" dirty="0">
                <a:solidFill>
                  <a:srgbClr val="0000FF"/>
                </a:solidFill>
                <a:latin typeface="Monaco"/>
              </a:rPr>
              <a:t>input</a:t>
            </a:r>
            <a:r>
              <a:rPr lang="fr-FR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fr-FR" sz="1400" dirty="0">
                <a:solidFill>
                  <a:srgbClr val="5569D0"/>
                </a:solidFill>
                <a:latin typeface="Monaco"/>
              </a:rPr>
              <a:t>:</a:t>
            </a:r>
            <a:r>
              <a:rPr lang="fr-FR" sz="1400" dirty="0" err="1">
                <a:solidFill>
                  <a:srgbClr val="5569D0"/>
                </a:solidFill>
                <a:latin typeface="Monaco"/>
              </a:rPr>
              <a:t>send_mcast</a:t>
            </a:r>
            <a:r>
              <a:rPr lang="fr-FR" sz="1400" dirty="0">
                <a:solidFill>
                  <a:prstClr val="black"/>
                </a:solidFill>
                <a:latin typeface="Monaco"/>
              </a:rPr>
              <a:t>, [</a:t>
            </a:r>
            <a:r>
              <a:rPr lang="fr-FR" sz="1400" dirty="0">
                <a:solidFill>
                  <a:srgbClr val="208C10"/>
                </a:solidFill>
                <a:latin typeface="Monaco"/>
              </a:rPr>
              <a:t>'</a:t>
            </a:r>
            <a:r>
              <a:rPr lang="fr-FR" sz="1400" dirty="0" err="1">
                <a:solidFill>
                  <a:srgbClr val="208C10"/>
                </a:solidFill>
                <a:latin typeface="Monaco"/>
              </a:rPr>
              <a:t>ident</a:t>
            </a:r>
            <a:r>
              <a:rPr lang="fr-FR" sz="1400" dirty="0">
                <a:solidFill>
                  <a:srgbClr val="208C10"/>
                </a:solidFill>
                <a:latin typeface="Monaco"/>
              </a:rPr>
              <a:t>'</a:t>
            </a:r>
            <a:r>
              <a:rPr lang="fr-FR" sz="1400" dirty="0">
                <a:solidFill>
                  <a:prstClr val="black"/>
                </a:solidFill>
                <a:latin typeface="Monaco"/>
              </a:rPr>
              <a:t>], [</a:t>
            </a:r>
            <a:r>
              <a:rPr lang="fr-FR" sz="1400" dirty="0">
                <a:solidFill>
                  <a:srgbClr val="208C10"/>
                </a:solidFill>
                <a:latin typeface="Monaco"/>
              </a:rPr>
              <a:t>'</a:t>
            </a:r>
            <a:r>
              <a:rPr lang="fr-FR" sz="1400" dirty="0" err="1">
                <a:solidFill>
                  <a:srgbClr val="208C10"/>
                </a:solidFill>
                <a:latin typeface="Monaco"/>
              </a:rPr>
              <a:t>payload</a:t>
            </a:r>
            <a:r>
              <a:rPr lang="fr-FR" sz="1400" dirty="0">
                <a:solidFill>
                  <a:srgbClr val="208C10"/>
                </a:solidFill>
                <a:latin typeface="Monaco"/>
              </a:rPr>
              <a:t>'</a:t>
            </a:r>
            <a:r>
              <a:rPr lang="fr-FR" sz="1400" dirty="0">
                <a:solidFill>
                  <a:prstClr val="black"/>
                </a:solidFill>
                <a:latin typeface="Monaco"/>
              </a:rPr>
              <a:t>]</a:t>
            </a:r>
          </a:p>
          <a:p>
            <a:pPr marL="114300" indent="0">
              <a:buNone/>
            </a:pPr>
            <a:r>
              <a:rPr lang="fr-FR" sz="1400" dirty="0">
                <a:solidFill>
                  <a:prstClr val="black"/>
                </a:solidFill>
                <a:latin typeface="Monaco"/>
              </a:rPr>
              <a:t>    </a:t>
            </a:r>
            <a:r>
              <a:rPr lang="fr-FR" sz="1400" dirty="0">
                <a:solidFill>
                  <a:srgbClr val="0000FF"/>
                </a:solidFill>
                <a:latin typeface="Monaco"/>
              </a:rPr>
              <a:t>interface</a:t>
            </a:r>
            <a:r>
              <a:rPr lang="fr-FR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fr-FR" sz="1400" dirty="0">
                <a:solidFill>
                  <a:srgbClr val="0000FF"/>
                </a:solidFill>
                <a:latin typeface="Monaco"/>
              </a:rPr>
              <a:t>output</a:t>
            </a:r>
            <a:r>
              <a:rPr lang="fr-FR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fr-FR" sz="1400" dirty="0">
                <a:solidFill>
                  <a:srgbClr val="5569D0"/>
                </a:solidFill>
                <a:latin typeface="Monaco"/>
              </a:rPr>
              <a:t>:</a:t>
            </a:r>
            <a:r>
              <a:rPr lang="fr-FR" sz="1400" dirty="0" err="1">
                <a:solidFill>
                  <a:srgbClr val="5569D0"/>
                </a:solidFill>
                <a:latin typeface="Monaco"/>
              </a:rPr>
              <a:t>mcast_done</a:t>
            </a:r>
            <a:r>
              <a:rPr lang="fr-FR" sz="1400" dirty="0">
                <a:solidFill>
                  <a:prstClr val="black"/>
                </a:solidFill>
                <a:latin typeface="Monaco"/>
              </a:rPr>
              <a:t>, [</a:t>
            </a:r>
            <a:r>
              <a:rPr lang="fr-FR" sz="1400" dirty="0">
                <a:solidFill>
                  <a:srgbClr val="208C10"/>
                </a:solidFill>
                <a:latin typeface="Monaco"/>
              </a:rPr>
              <a:t>'</a:t>
            </a:r>
            <a:r>
              <a:rPr lang="fr-FR" sz="1400" dirty="0" err="1">
                <a:solidFill>
                  <a:srgbClr val="208C10"/>
                </a:solidFill>
                <a:latin typeface="Monaco"/>
              </a:rPr>
              <a:t>ident</a:t>
            </a:r>
            <a:r>
              <a:rPr lang="fr-FR" sz="1400" dirty="0">
                <a:solidFill>
                  <a:srgbClr val="208C10"/>
                </a:solidFill>
                <a:latin typeface="Monaco"/>
              </a:rPr>
              <a:t>'</a:t>
            </a:r>
            <a:r>
              <a:rPr lang="fr-FR" sz="1400" dirty="0">
                <a:solidFill>
                  <a:prstClr val="black"/>
                </a:solidFill>
                <a:latin typeface="Monaco"/>
              </a:rPr>
              <a:t>], [</a:t>
            </a:r>
            <a:r>
              <a:rPr lang="fr-FR" sz="1400" dirty="0">
                <a:solidFill>
                  <a:srgbClr val="208C10"/>
                </a:solidFill>
                <a:latin typeface="Monaco"/>
              </a:rPr>
              <a:t>'</a:t>
            </a:r>
            <a:r>
              <a:rPr lang="fr-FR" sz="1400" dirty="0" err="1">
                <a:solidFill>
                  <a:srgbClr val="208C10"/>
                </a:solidFill>
                <a:latin typeface="Monaco"/>
              </a:rPr>
              <a:t>payload</a:t>
            </a:r>
            <a:r>
              <a:rPr lang="fr-FR" sz="1400" dirty="0">
                <a:solidFill>
                  <a:srgbClr val="208C10"/>
                </a:solidFill>
                <a:latin typeface="Monaco"/>
              </a:rPr>
              <a:t>'</a:t>
            </a:r>
            <a:r>
              <a:rPr lang="fr-FR" sz="1400" dirty="0">
                <a:solidFill>
                  <a:prstClr val="black"/>
                </a:solidFill>
                <a:latin typeface="Monaco"/>
              </a:rPr>
              <a:t>]</a:t>
            </a: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end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>
                <a:solidFill>
                  <a:srgbClr val="0000FF"/>
                </a:solidFill>
                <a:latin typeface="Monaco"/>
              </a:rPr>
              <a:t>end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s-ES_tradnl" sz="1400" dirty="0">
                <a:solidFill>
                  <a:srgbClr val="0000FF"/>
                </a:solidFill>
                <a:latin typeface="Monaco"/>
              </a:rPr>
              <a:t>module</a:t>
            </a:r>
            <a:r>
              <a:rPr lang="es-ES_tradnl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s-ES_tradnl" sz="1400" b="1" u="sng" dirty="0" err="1">
                <a:solidFill>
                  <a:prstClr val="black"/>
                </a:solidFill>
                <a:latin typeface="Monaco"/>
              </a:rPr>
              <a:t>Multicast</a:t>
            </a:r>
            <a:endParaRPr lang="es-ES_tradnl" sz="1400" b="1" u="sng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include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Monaco"/>
              </a:rPr>
              <a:t>MulticastProtocol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include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Monaco"/>
              </a:rPr>
              <a:t>DeliveryProtocol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include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Anise</a:t>
            </a:r>
          </a:p>
          <a:p>
            <a:pPr marL="114300" indent="0">
              <a:buNone/>
            </a:pPr>
            <a:r>
              <a:rPr lang="it-IT" sz="1400" dirty="0">
                <a:solidFill>
                  <a:prstClr val="black"/>
                </a:solidFill>
                <a:latin typeface="Monaco"/>
              </a:rPr>
              <a:t>  annotator </a:t>
            </a:r>
            <a:r>
              <a:rPr lang="it-IT" sz="1400" dirty="0">
                <a:solidFill>
                  <a:srgbClr val="5569D0"/>
                </a:solidFill>
                <a:latin typeface="Monaco"/>
              </a:rPr>
              <a:t>:</a:t>
            </a:r>
            <a:r>
              <a:rPr lang="it-IT" sz="1400" dirty="0" err="1">
                <a:solidFill>
                  <a:srgbClr val="5569D0"/>
                </a:solidFill>
                <a:latin typeface="Monaco"/>
              </a:rPr>
              <a:t>declare</a:t>
            </a:r>
            <a:endParaRPr lang="it-IT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</a:t>
            </a: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declare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  </a:t>
            </a: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</a:t>
            </a:r>
            <a:r>
              <a:rPr lang="en-US" sz="1400" dirty="0" err="1">
                <a:solidFill>
                  <a:srgbClr val="0000FF"/>
                </a:solidFill>
                <a:latin typeface="Monaco"/>
              </a:rPr>
              <a:t>def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dirty="0" err="1">
                <a:solidFill>
                  <a:srgbClr val="F76D00"/>
                </a:solidFill>
                <a:latin typeface="Monaco"/>
              </a:rPr>
              <a:t>snd_mcast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  </a:t>
            </a:r>
            <a:r>
              <a:rPr lang="en-US" sz="1400" dirty="0" err="1">
                <a:solidFill>
                  <a:prstClr val="black"/>
                </a:solidFill>
                <a:latin typeface="Monaco"/>
              </a:rPr>
              <a:t>pipe_in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&lt;=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join([</a:t>
            </a:r>
            <a:r>
              <a:rPr lang="en-US" sz="1400" dirty="0" err="1">
                <a:solidFill>
                  <a:prstClr val="black"/>
                </a:solidFill>
                <a:latin typeface="Monaco"/>
              </a:rPr>
              <a:t>send_mcast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, members]).map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do 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|s, m|</a:t>
            </a: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    [</a:t>
            </a:r>
            <a:r>
              <a:rPr lang="en-US" sz="1400" dirty="0" err="1">
                <a:solidFill>
                  <a:prstClr val="black"/>
                </a:solidFill>
                <a:latin typeface="Monaco"/>
              </a:rPr>
              <a:t>m.peer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, @</a:t>
            </a:r>
            <a:r>
              <a:rPr lang="en-US" sz="1400" dirty="0" err="1">
                <a:solidFill>
                  <a:prstClr val="black"/>
                </a:solidFill>
                <a:latin typeface="Monaco"/>
              </a:rPr>
              <a:t>addy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en-US" sz="1400" dirty="0" err="1">
                <a:solidFill>
                  <a:prstClr val="black"/>
                </a:solidFill>
                <a:latin typeface="Monaco"/>
              </a:rPr>
              <a:t>s.ident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en-US" sz="1400" dirty="0" err="1">
                <a:solidFill>
                  <a:prstClr val="black"/>
                </a:solidFill>
                <a:latin typeface="Monaco"/>
              </a:rPr>
              <a:t>s.payload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]</a:t>
            </a: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 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end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end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</a:t>
            </a: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declare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</a:t>
            </a:r>
            <a:r>
              <a:rPr lang="en-US" sz="1400" dirty="0" err="1">
                <a:solidFill>
                  <a:srgbClr val="0000FF"/>
                </a:solidFill>
                <a:latin typeface="Monaco"/>
              </a:rPr>
              <a:t>def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dirty="0" err="1">
                <a:solidFill>
                  <a:srgbClr val="F76D00"/>
                </a:solidFill>
                <a:latin typeface="Monaco"/>
              </a:rPr>
              <a:t>done_mcast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   </a:t>
            </a:r>
          </a:p>
          <a:p>
            <a:pPr marL="114300" indent="0">
              <a:buNone/>
            </a:pPr>
            <a:r>
              <a:rPr lang="da-DK" sz="1400" dirty="0">
                <a:solidFill>
                  <a:srgbClr val="0D42FF"/>
                </a:solidFill>
                <a:latin typeface="Monaco"/>
              </a:rPr>
              <a:t>    # override </a:t>
            </a:r>
            <a:r>
              <a:rPr lang="da-DK" sz="1400" dirty="0" err="1">
                <a:solidFill>
                  <a:srgbClr val="0D42FF"/>
                </a:solidFill>
                <a:latin typeface="Monaco"/>
              </a:rPr>
              <a:t>me</a:t>
            </a:r>
            <a:endParaRPr lang="da-DK" sz="1400" dirty="0">
              <a:solidFill>
                <a:srgbClr val="0D42FF"/>
              </a:solidFill>
              <a:latin typeface="Monaco"/>
            </a:endParaRPr>
          </a:p>
          <a:p>
            <a:pPr marL="114300" indent="0">
              <a:buNone/>
            </a:pPr>
            <a:r>
              <a:rPr lang="pl-PL" sz="1400" dirty="0">
                <a:solidFill>
                  <a:prstClr val="black"/>
                </a:solidFill>
                <a:latin typeface="Monaco"/>
              </a:rPr>
              <a:t>    </a:t>
            </a:r>
            <a:r>
              <a:rPr lang="pl-PL" sz="1400" dirty="0" err="1">
                <a:solidFill>
                  <a:prstClr val="black"/>
                </a:solidFill>
                <a:latin typeface="Monaco"/>
              </a:rPr>
              <a:t>mcast_done</a:t>
            </a:r>
            <a:r>
              <a:rPr lang="pl-PL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pl-PL" sz="1400" dirty="0">
                <a:solidFill>
                  <a:srgbClr val="0000FF"/>
                </a:solidFill>
                <a:latin typeface="Monaco"/>
              </a:rPr>
              <a:t>&lt;=</a:t>
            </a:r>
            <a:r>
              <a:rPr lang="pl-PL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pl-PL" sz="1400" dirty="0" err="1">
                <a:solidFill>
                  <a:prstClr val="black"/>
                </a:solidFill>
                <a:latin typeface="Monaco"/>
              </a:rPr>
              <a:t>pipe_sent.map</a:t>
            </a:r>
            <a:r>
              <a:rPr lang="pl-PL" sz="1400" dirty="0">
                <a:solidFill>
                  <a:prstClr val="black"/>
                </a:solidFill>
                <a:latin typeface="Monaco"/>
              </a:rPr>
              <a:t>{|p| [</a:t>
            </a:r>
            <a:r>
              <a:rPr lang="pl-PL" sz="1400" dirty="0" err="1">
                <a:solidFill>
                  <a:prstClr val="black"/>
                </a:solidFill>
                <a:latin typeface="Monaco"/>
              </a:rPr>
              <a:t>p.ident</a:t>
            </a:r>
            <a:r>
              <a:rPr lang="pl-PL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pl-PL" sz="1400" dirty="0" err="1">
                <a:solidFill>
                  <a:prstClr val="black"/>
                </a:solidFill>
                <a:latin typeface="Monaco"/>
              </a:rPr>
              <a:t>p.payload</a:t>
            </a:r>
            <a:r>
              <a:rPr lang="pl-PL" sz="1400" dirty="0">
                <a:solidFill>
                  <a:prstClr val="black"/>
                </a:solidFill>
                <a:latin typeface="Monaco"/>
              </a:rPr>
              <a:t>] }</a:t>
            </a: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end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>
                <a:solidFill>
                  <a:srgbClr val="0000FF"/>
                </a:solidFill>
                <a:latin typeface="Monaco"/>
              </a:rPr>
              <a:t>end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endParaRPr lang="en-US" sz="1400" dirty="0">
              <a:solidFill>
                <a:prstClr val="black"/>
              </a:solidFill>
              <a:latin typeface="Monac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317" y="2305558"/>
            <a:ext cx="1913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take the abstract class Multicast…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3664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replication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322083" y="307863"/>
            <a:ext cx="6618717" cy="6363869"/>
          </a:xfrm>
          <a:prstGeom prst="rect">
            <a:avLst/>
          </a:prstGeom>
          <a:ln w="25400" cap="flat" cmpd="sng" algn="ctr">
            <a:solidFill>
              <a:srgbClr val="FFFFFF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numCol="1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>
                <a:solidFill>
                  <a:srgbClr val="0000FF"/>
                </a:solidFill>
                <a:latin typeface="Monaco"/>
              </a:rPr>
              <a:t>module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b="1" u="sng" dirty="0" err="1">
                <a:solidFill>
                  <a:prstClr val="black"/>
                </a:solidFill>
                <a:latin typeface="Monaco"/>
              </a:rPr>
              <a:t>ReplicatedDisorderlyCart</a:t>
            </a:r>
            <a:endParaRPr lang="en-US" sz="1400" b="1" u="sng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include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Monaco"/>
              </a:rPr>
              <a:t>DisorderlyCart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include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Monaco"/>
              </a:rPr>
              <a:t>Multicast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 smtClean="0">
                <a:solidFill>
                  <a:prstClr val="black"/>
                </a:solidFill>
                <a:latin typeface="Monaco"/>
              </a:rPr>
              <a:t> 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include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Monaco"/>
              </a:rPr>
              <a:t>BestEffortDelivery</a:t>
            </a:r>
            <a:endParaRPr lang="en-US" sz="1400" dirty="0" smtClean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declare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</a:t>
            </a:r>
            <a:r>
              <a:rPr lang="en-US" sz="1400" dirty="0" err="1">
                <a:solidFill>
                  <a:srgbClr val="0000FF"/>
                </a:solidFill>
                <a:latin typeface="Monaco"/>
              </a:rPr>
              <a:t>def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dirty="0">
                <a:solidFill>
                  <a:srgbClr val="F76D00"/>
                </a:solidFill>
                <a:latin typeface="Monaco"/>
              </a:rPr>
              <a:t>replicate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  </a:t>
            </a:r>
            <a:r>
              <a:rPr lang="en-US" sz="1400" dirty="0" err="1">
                <a:solidFill>
                  <a:prstClr val="black"/>
                </a:solidFill>
                <a:latin typeface="Monaco"/>
              </a:rPr>
              <a:t>send_mcast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&lt;=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Monaco"/>
              </a:rPr>
              <a:t>action_msg.map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do 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|a| </a:t>
            </a:r>
          </a:p>
          <a:p>
            <a:pPr marL="114300" indent="0">
              <a:buNone/>
            </a:pPr>
            <a:r>
              <a:rPr lang="pl-PL" sz="1400" dirty="0">
                <a:solidFill>
                  <a:prstClr val="black"/>
                </a:solidFill>
                <a:latin typeface="Monaco"/>
              </a:rPr>
              <a:t>      [</a:t>
            </a:r>
            <a:r>
              <a:rPr lang="pl-PL" sz="1400" dirty="0" err="1">
                <a:solidFill>
                  <a:prstClr val="black"/>
                </a:solidFill>
                <a:latin typeface="Monaco"/>
              </a:rPr>
              <a:t>a.reqid</a:t>
            </a:r>
            <a:r>
              <a:rPr lang="pl-PL" sz="1400" dirty="0">
                <a:solidFill>
                  <a:prstClr val="black"/>
                </a:solidFill>
                <a:latin typeface="Monaco"/>
              </a:rPr>
              <a:t>, [</a:t>
            </a:r>
            <a:r>
              <a:rPr lang="pl-PL" sz="1400" dirty="0" err="1">
                <a:solidFill>
                  <a:prstClr val="black"/>
                </a:solidFill>
                <a:latin typeface="Monaco"/>
              </a:rPr>
              <a:t>a.session</a:t>
            </a:r>
            <a:r>
              <a:rPr lang="pl-PL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pl-PL" sz="1400" dirty="0" err="1">
                <a:solidFill>
                  <a:prstClr val="black"/>
                </a:solidFill>
                <a:latin typeface="Monaco"/>
              </a:rPr>
              <a:t>a.reqid</a:t>
            </a:r>
            <a:r>
              <a:rPr lang="pl-PL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pl-PL" sz="1400" dirty="0" err="1">
                <a:solidFill>
                  <a:prstClr val="black"/>
                </a:solidFill>
                <a:latin typeface="Monaco"/>
              </a:rPr>
              <a:t>a.item</a:t>
            </a:r>
            <a:r>
              <a:rPr lang="pl-PL" sz="1400" dirty="0">
                <a:solidFill>
                  <a:prstClr val="black"/>
                </a:solidFill>
                <a:latin typeface="Monaco"/>
              </a:rPr>
              <a:t>, </a:t>
            </a:r>
            <a:r>
              <a:rPr lang="pl-PL" sz="1400" dirty="0" err="1">
                <a:solidFill>
                  <a:prstClr val="black"/>
                </a:solidFill>
                <a:latin typeface="Monaco"/>
              </a:rPr>
              <a:t>a.action</a:t>
            </a:r>
            <a:r>
              <a:rPr lang="pl-PL" sz="1400" dirty="0">
                <a:solidFill>
                  <a:prstClr val="black"/>
                </a:solidFill>
                <a:latin typeface="Monaco"/>
              </a:rPr>
              <a:t>]] </a:t>
            </a: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 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end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  </a:t>
            </a:r>
            <a:r>
              <a:rPr lang="en-US" sz="1400" dirty="0" err="1">
                <a:solidFill>
                  <a:prstClr val="black"/>
                </a:solidFill>
                <a:latin typeface="Monaco"/>
              </a:rPr>
              <a:t>cart_action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&lt;=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Monaco"/>
              </a:rPr>
              <a:t>mcast_done.map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{|m| </a:t>
            </a:r>
            <a:r>
              <a:rPr lang="en-US" sz="1400" dirty="0" err="1">
                <a:solidFill>
                  <a:prstClr val="black"/>
                </a:solidFill>
                <a:latin typeface="Monaco"/>
              </a:rPr>
              <a:t>m.payload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}</a:t>
            </a: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  </a:t>
            </a:r>
            <a:r>
              <a:rPr lang="en-US" sz="1400" dirty="0" err="1">
                <a:solidFill>
                  <a:prstClr val="black"/>
                </a:solidFill>
                <a:latin typeface="Monaco"/>
              </a:rPr>
              <a:t>cart_action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&lt;=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Monaco"/>
              </a:rPr>
              <a:t>pipe_chan.map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{|c| </a:t>
            </a:r>
            <a:r>
              <a:rPr lang="en-US" sz="1400" dirty="0" err="1">
                <a:solidFill>
                  <a:prstClr val="black"/>
                </a:solidFill>
                <a:latin typeface="Monaco"/>
              </a:rPr>
              <a:t>c.payload</a:t>
            </a:r>
            <a:r>
              <a:rPr lang="en-US" sz="1400" dirty="0">
                <a:solidFill>
                  <a:prstClr val="black"/>
                </a:solidFill>
                <a:latin typeface="Monaco"/>
              </a:rPr>
              <a:t> }</a:t>
            </a:r>
          </a:p>
          <a:p>
            <a:pPr marL="114300" indent="0">
              <a:buNone/>
            </a:pPr>
            <a:r>
              <a:rPr lang="en-US" sz="1400" dirty="0">
                <a:solidFill>
                  <a:prstClr val="black"/>
                </a:solidFill>
                <a:latin typeface="Monaco"/>
              </a:rPr>
              <a:t>  </a:t>
            </a:r>
            <a:r>
              <a:rPr lang="en-US" sz="1400" dirty="0">
                <a:solidFill>
                  <a:srgbClr val="0000FF"/>
                </a:solidFill>
                <a:latin typeface="Monaco"/>
              </a:rPr>
              <a:t>end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r>
              <a:rPr lang="en-US" sz="1400" dirty="0">
                <a:solidFill>
                  <a:srgbClr val="0000FF"/>
                </a:solidFill>
                <a:latin typeface="Monaco"/>
              </a:rPr>
              <a:t>end</a:t>
            </a:r>
            <a:endParaRPr lang="en-US" sz="1400" dirty="0">
              <a:solidFill>
                <a:prstClr val="black"/>
              </a:solidFill>
              <a:latin typeface="Monaco"/>
            </a:endParaRPr>
          </a:p>
          <a:p>
            <a:pPr marL="114300" indent="0">
              <a:buNone/>
            </a:pPr>
            <a:endParaRPr lang="en-US" sz="1400" dirty="0">
              <a:solidFill>
                <a:prstClr val="black"/>
              </a:solidFill>
              <a:latin typeface="Monac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172" y="2761146"/>
            <a:ext cx="20369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and extend the disorderly cart to use it (along with the concrete multicast implementation </a:t>
            </a:r>
            <a:r>
              <a:rPr lang="en-US" dirty="0" err="1"/>
              <a:t>BestEffortDelivery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235614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analysis: disorderly cart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concrete implementation has points of order as abstraction</a:t>
            </a:r>
          </a:p>
          <a:p>
            <a:r>
              <a:rPr lang="en-US" dirty="0" smtClean="0"/>
              <a:t>client updates and replication of cart state can be coordination-free</a:t>
            </a:r>
          </a:p>
          <a:p>
            <a:r>
              <a:rPr lang="en-US" dirty="0" smtClean="0"/>
              <a:t>some coordination may be necessary to handle </a:t>
            </a:r>
            <a:r>
              <a:rPr lang="en-US" i="1" dirty="0" smtClean="0"/>
              <a:t>checkout</a:t>
            </a:r>
            <a:r>
              <a:rPr lang="en-US" dirty="0" smtClean="0"/>
              <a:t> messages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862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 smtClean="0"/>
              <a:t>CALM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88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35"/>
    </mc:Choice>
    <mc:Fallback>
      <p:transition xmlns:p14="http://schemas.microsoft.com/office/powerpoint/2010/main" spd="slow" advTm="203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monotonicity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199" y="3266749"/>
            <a:ext cx="3657600" cy="639762"/>
          </a:xfrm>
        </p:spPr>
        <p:txBody>
          <a:bodyPr/>
          <a:lstStyle/>
          <a:p>
            <a:r>
              <a:rPr lang="en-US" dirty="0" smtClean="0"/>
              <a:t>monotonic code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768238" y="3266749"/>
            <a:ext cx="3657600" cy="639762"/>
          </a:xfrm>
        </p:spPr>
        <p:txBody>
          <a:bodyPr/>
          <a:lstStyle/>
          <a:p>
            <a:r>
              <a:rPr lang="en-US" dirty="0" smtClean="0"/>
              <a:t>non-</a:t>
            </a:r>
            <a:r>
              <a:rPr lang="en-US" dirty="0" smtClean="0"/>
              <a:t>monotonic code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3"/>
          </p:nvPr>
        </p:nvSpPr>
        <p:spPr>
          <a:xfrm>
            <a:off x="457199" y="4013602"/>
            <a:ext cx="3910389" cy="2610962"/>
          </a:xfrm>
        </p:spPr>
        <p:txBody>
          <a:bodyPr/>
          <a:lstStyle/>
          <a:p>
            <a:r>
              <a:rPr lang="en-US" dirty="0" smtClean="0"/>
              <a:t>info accumulation</a:t>
            </a:r>
          </a:p>
          <a:p>
            <a:pPr lvl="1"/>
            <a:r>
              <a:rPr lang="en-US" i="1" dirty="0" smtClean="0"/>
              <a:t>the more you know, </a:t>
            </a:r>
            <a:br>
              <a:rPr lang="en-US" i="1" dirty="0" smtClean="0"/>
            </a:br>
            <a:r>
              <a:rPr lang="en-US" i="1" dirty="0" smtClean="0"/>
              <a:t>the more you know</a:t>
            </a:r>
          </a:p>
          <a:p>
            <a:pPr marL="411480" lvl="1" indent="0">
              <a:buNone/>
            </a:pPr>
            <a:endParaRPr lang="en-US" i="1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768239" y="4026054"/>
            <a:ext cx="3910389" cy="2610962"/>
          </a:xfrm>
        </p:spPr>
        <p:txBody>
          <a:bodyPr>
            <a:normAutofit/>
          </a:bodyPr>
          <a:lstStyle/>
          <a:p>
            <a:r>
              <a:rPr lang="en-US" dirty="0" smtClean="0"/>
              <a:t>belief revision</a:t>
            </a:r>
          </a:p>
          <a:p>
            <a:pPr lvl="1"/>
            <a:r>
              <a:rPr lang="en-US" i="1" dirty="0" smtClean="0"/>
              <a:t>new </a:t>
            </a:r>
            <a:r>
              <a:rPr lang="en-US" i="1" dirty="0" smtClean="0"/>
              <a:t>inputs can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change your </a:t>
            </a:r>
            <a:r>
              <a:rPr lang="en-US" i="1" dirty="0" smtClean="0"/>
              <a:t>mind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e.g. aggregation, negation, state update</a:t>
            </a:r>
          </a:p>
        </p:txBody>
      </p:sp>
    </p:spTree>
    <p:extLst>
      <p:ext uri="{BB962C8B-B14F-4D97-AF65-F5344CB8AC3E}">
        <p14:creationId xmlns:p14="http://schemas.microsoft.com/office/powerpoint/2010/main" val="1636679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473"/>
    </mc:Choice>
    <mc:Fallback>
      <p:transition xmlns:p14="http://schemas.microsoft.com/office/powerpoint/2010/main" spd="slow" advTm="5947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aside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double-blind review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334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177"/>
    </mc:Choice>
    <mc:Fallback>
      <p:transition xmlns:p14="http://schemas.microsoft.com/office/powerpoint/2010/main" spd="slow" advTm="8817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8|8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lm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alm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bloom.potx</Template>
  <TotalTime>6475</TotalTime>
  <Words>3453</Words>
  <Application>Microsoft Macintosh PowerPoint</Application>
  <PresentationFormat>On-screen Show (4:3)</PresentationFormat>
  <Paragraphs>659</Paragraphs>
  <Slides>64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64</vt:i4>
      </vt:variant>
    </vt:vector>
  </HeadingPairs>
  <TitlesOfParts>
    <vt:vector size="67" baseType="lpstr">
      <vt:lpstr>calm</vt:lpstr>
      <vt:lpstr>1_calm</vt:lpstr>
      <vt:lpstr>Adjacency</vt:lpstr>
      <vt:lpstr>consistency analysis in bloom  a CALM and collected approach</vt:lpstr>
      <vt:lpstr>the state of things</vt:lpstr>
      <vt:lpstr>choices</vt:lpstr>
      <vt:lpstr>desire: best of both worlds</vt:lpstr>
      <vt:lpstr>progress</vt:lpstr>
      <vt:lpstr>outline</vt:lpstr>
      <vt:lpstr>CALM</vt:lpstr>
      <vt:lpstr>monotonicity</vt:lpstr>
      <vt:lpstr>an aside</vt:lpstr>
      <vt:lpstr>an aside</vt:lpstr>
      <vt:lpstr>intuition</vt:lpstr>
      <vt:lpstr>intuition</vt:lpstr>
      <vt:lpstr>CALM Theorem</vt:lpstr>
      <vt:lpstr>practical implications</vt:lpstr>
      <vt:lpstr>outline</vt:lpstr>
      <vt:lpstr>bloom</vt:lpstr>
      <vt:lpstr>disorderly programming</vt:lpstr>
      <vt:lpstr>bud: bloom under development</vt:lpstr>
      <vt:lpstr>bloom operational model</vt:lpstr>
      <vt:lpstr>bloom statements</vt:lpstr>
      <vt:lpstr>bloom statements</vt:lpstr>
      <vt:lpstr>bloom statements</vt:lpstr>
      <vt:lpstr>bloom statements</vt:lpstr>
      <vt:lpstr>toy example: delivery</vt:lpstr>
      <vt:lpstr>simple concrete implementation of the  delivery protocol</vt:lpstr>
      <vt:lpstr>an alternative implementation: reliable  delivery</vt:lpstr>
      <vt:lpstr>the payoff is in the paper</vt:lpstr>
      <vt:lpstr>destructive cart</vt:lpstr>
      <vt:lpstr>disorderly  cart</vt:lpstr>
      <vt:lpstr>conclusion</vt:lpstr>
      <vt:lpstr>more?</vt:lpstr>
      <vt:lpstr>backup</vt:lpstr>
      <vt:lpstr>influence propagation…?</vt:lpstr>
      <vt:lpstr>relative to LP and active DB</vt:lpstr>
      <vt:lpstr>why ruby?</vt:lpstr>
      <vt:lpstr>what about erlang?</vt:lpstr>
      <vt:lpstr>CALM analysis for traditional languages?</vt:lpstr>
      <vt:lpstr>dependency graphs</vt:lpstr>
      <vt:lpstr>dependency graphs</vt:lpstr>
      <vt:lpstr>2 cart implementations</vt:lpstr>
      <vt:lpstr>example analysis in paper: replicated shopping carts</vt:lpstr>
      <vt:lpstr>Building on Quicksand</vt:lpstr>
      <vt:lpstr>from quicksand &amp; maxims  to code &amp; proofs</vt:lpstr>
      <vt:lpstr>PowerPoint Presentation</vt:lpstr>
      <vt:lpstr>ruby embedding</vt:lpstr>
      <vt:lpstr>a taste of ruby</vt:lpstr>
      <vt:lpstr>example app: shopping cart</vt:lpstr>
      <vt:lpstr>abstract interfaces</vt:lpstr>
      <vt:lpstr>simple realization</vt:lpstr>
      <vt:lpstr>destructive cart</vt:lpstr>
      <vt:lpstr>destructive cart</vt:lpstr>
      <vt:lpstr>abstract and concrete clients</vt:lpstr>
      <vt:lpstr>simple key/value store</vt:lpstr>
      <vt:lpstr>simple  KVS</vt:lpstr>
      <vt:lpstr>simple key/val store</vt:lpstr>
      <vt:lpstr>simple  syntax  check</vt:lpstr>
      <vt:lpstr>complete  destructive cart</vt:lpstr>
      <vt:lpstr>complete  disorderly cart</vt:lpstr>
      <vt:lpstr>final analysis: destructive</vt:lpstr>
      <vt:lpstr>simple disorderly skeleton</vt:lpstr>
      <vt:lpstr>… and its composition with the client code</vt:lpstr>
      <vt:lpstr>replication</vt:lpstr>
      <vt:lpstr>replication</vt:lpstr>
      <vt:lpstr>final analysis: disorderly cart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Hellerstein</dc:creator>
  <cp:lastModifiedBy>Joe Hellerstein</cp:lastModifiedBy>
  <cp:revision>126</cp:revision>
  <dcterms:created xsi:type="dcterms:W3CDTF">2011-01-06T14:50:41Z</dcterms:created>
  <dcterms:modified xsi:type="dcterms:W3CDTF">2011-01-12T22:52:19Z</dcterms:modified>
</cp:coreProperties>
</file>