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440" r:id="rId1"/>
  </p:sldMasterIdLst>
  <p:notesMasterIdLst>
    <p:notesMasterId r:id="rId31"/>
  </p:notesMasterIdLst>
  <p:sldIdLst>
    <p:sldId id="258" r:id="rId2"/>
    <p:sldId id="267" r:id="rId3"/>
    <p:sldId id="311" r:id="rId4"/>
    <p:sldId id="354" r:id="rId5"/>
    <p:sldId id="356" r:id="rId6"/>
    <p:sldId id="357" r:id="rId7"/>
    <p:sldId id="365" r:id="rId8"/>
    <p:sldId id="358" r:id="rId9"/>
    <p:sldId id="359" r:id="rId10"/>
    <p:sldId id="277" r:id="rId11"/>
    <p:sldId id="330" r:id="rId12"/>
    <p:sldId id="329" r:id="rId13"/>
    <p:sldId id="332" r:id="rId14"/>
    <p:sldId id="333" r:id="rId15"/>
    <p:sldId id="351" r:id="rId16"/>
    <p:sldId id="352" r:id="rId17"/>
    <p:sldId id="334" r:id="rId18"/>
    <p:sldId id="339" r:id="rId19"/>
    <p:sldId id="335" r:id="rId20"/>
    <p:sldId id="336" r:id="rId21"/>
    <p:sldId id="340" r:id="rId22"/>
    <p:sldId id="362" r:id="rId23"/>
    <p:sldId id="366" r:id="rId24"/>
    <p:sldId id="343" r:id="rId25"/>
    <p:sldId id="363" r:id="rId26"/>
    <p:sldId id="341" r:id="rId27"/>
    <p:sldId id="348" r:id="rId28"/>
    <p:sldId id="347" r:id="rId29"/>
    <p:sldId id="304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2AB82"/>
    <a:srgbClr val="83CC97"/>
    <a:srgbClr val="87D99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132" autoAdjust="0"/>
  </p:normalViewPr>
  <p:slideViewPr>
    <p:cSldViewPr>
      <p:cViewPr varScale="1">
        <p:scale>
          <a:sx n="71" d="100"/>
          <a:sy n="71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21D6A4-9A45-4D54-8B16-8AC660C44333}" type="datetimeFigureOut">
              <a:rPr lang="en-US" smtClean="0"/>
              <a:pPr/>
              <a:t>1/10/2011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B2787-07C2-49B8-B64B-78065288DFC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23679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2787-07C2-49B8-B64B-78065288DFC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82707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2787-07C2-49B8-B64B-78065288DFC5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8B2787-07C2-49B8-B64B-78065288DFC5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7D9E4E47-0006-43CD-B73E-5410676E5BA5}" type="datetime1">
              <a:rPr lang="en-US" smtClean="0"/>
              <a:pPr/>
              <a:t>1/10/2011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7951246-20D5-41EC-B930-16BF1DB19D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B344FE-4A59-4A46-BB3D-356952D47B9B}" type="datetime1">
              <a:rPr lang="en-US" smtClean="0"/>
              <a:pPr/>
              <a:t>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651E12-0A5D-4E85-963F-F6B45F700B00}" type="datetime1">
              <a:rPr lang="en-US" smtClean="0"/>
              <a:pPr/>
              <a:t>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22481-741C-47EC-B640-52D132568CEA}" type="datetime1">
              <a:rPr lang="en-US" smtClean="0"/>
              <a:pPr/>
              <a:t>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0FB8E9AF-6A54-42CA-A979-BC6D147973D7}" type="datetime1">
              <a:rPr lang="en-US" smtClean="0"/>
              <a:pPr/>
              <a:t>1/10/2011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7951246-20D5-41EC-B930-16BF1DB19D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E33E9-2F87-4703-BEFF-3210158C41FE}" type="datetime1">
              <a:rPr lang="en-US" smtClean="0"/>
              <a:pPr/>
              <a:t>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B41AB0-388C-48E8-9546-48A154FF5750}" type="datetime1">
              <a:rPr lang="en-US" smtClean="0"/>
              <a:pPr/>
              <a:t>1/10/2011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F5D60-57CB-4C4C-9139-6D435B1899BB}" type="datetime1">
              <a:rPr lang="en-US" smtClean="0"/>
              <a:pPr/>
              <a:t>1/10/2011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D1DB5-B058-4D98-B7B8-86961277FD71}" type="datetime1">
              <a:rPr lang="en-US" smtClean="0"/>
              <a:pPr/>
              <a:t>1/10/2011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8A5A9-BDD0-4FA5-8F79-288469DBD801}" type="datetime1">
              <a:rPr lang="en-US" smtClean="0"/>
              <a:pPr/>
              <a:t>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F7867-A80C-4D41-958B-A299FE3AD468}" type="datetime1">
              <a:rPr lang="en-US" smtClean="0"/>
              <a:pPr/>
              <a:t>1/10/2011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C5ED9FE-5B26-44C8-A96B-00AEC389BE40}" type="datetime1">
              <a:rPr lang="en-US" smtClean="0"/>
              <a:pPr/>
              <a:t>1/10/2011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7951246-20D5-41EC-B930-16BF1DB19D0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41" r:id="rId1"/>
    <p:sldLayoutId id="2147484442" r:id="rId2"/>
    <p:sldLayoutId id="2147484443" r:id="rId3"/>
    <p:sldLayoutId id="2147484444" r:id="rId4"/>
    <p:sldLayoutId id="2147484445" r:id="rId5"/>
    <p:sldLayoutId id="2147484446" r:id="rId6"/>
    <p:sldLayoutId id="2147484447" r:id="rId7"/>
    <p:sldLayoutId id="2147484448" r:id="rId8"/>
    <p:sldLayoutId id="2147484449" r:id="rId9"/>
    <p:sldLayoutId id="2147484450" r:id="rId10"/>
    <p:sldLayoutId id="214748445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733800"/>
            <a:ext cx="7543800" cy="1447800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Database Access Control </a:t>
            </a:r>
            <a:r>
              <a:rPr lang="en-US" sz="3600" dirty="0" smtClean="0"/>
              <a:t>&amp; </a:t>
            </a:r>
            <a:r>
              <a:rPr lang="en-US" sz="3600" dirty="0"/>
              <a:t>Privacy: Is There A Common Ground?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5105400"/>
            <a:ext cx="6858000" cy="533400"/>
          </a:xfrm>
        </p:spPr>
        <p:txBody>
          <a:bodyPr>
            <a:noAutofit/>
          </a:bodyPr>
          <a:lstStyle/>
          <a:p>
            <a:r>
              <a:rPr lang="en-US" sz="1800" dirty="0" smtClean="0"/>
              <a:t>Surajit Chaudhuri, Raghav Kaushik and Ravi Ramamurthy</a:t>
            </a:r>
          </a:p>
          <a:p>
            <a:pPr algn="ctr"/>
            <a:r>
              <a:rPr lang="en-US" sz="1800" dirty="0" smtClean="0"/>
              <a:t>Microsoft Research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xmlns="" val="10928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Seeking Common 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876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Access Control</a:t>
            </a:r>
          </a:p>
          <a:p>
            <a:pPr lvl="1"/>
            <a:r>
              <a:rPr lang="en-US" dirty="0" smtClean="0"/>
              <a:t>Supports full generality of SQL</a:t>
            </a:r>
          </a:p>
          <a:p>
            <a:pPr lvl="1"/>
            <a:r>
              <a:rPr lang="en-US" dirty="0" smtClean="0"/>
              <a:t>“Black and White”</a:t>
            </a:r>
          </a:p>
          <a:p>
            <a:r>
              <a:rPr lang="en-US" dirty="0" smtClean="0"/>
              <a:t>Differential Privacy Algorithms </a:t>
            </a:r>
          </a:p>
          <a:p>
            <a:pPr lvl="1"/>
            <a:r>
              <a:rPr lang="en-US" dirty="0" smtClean="0"/>
              <a:t>A principled way to go beyond “black and white”</a:t>
            </a:r>
          </a:p>
          <a:p>
            <a:pPr lvl="1"/>
            <a:r>
              <a:rPr lang="en-US" dirty="0" smtClean="0"/>
              <a:t>Known mechanisms do not support full generality of SQL</a:t>
            </a:r>
          </a:p>
          <a:p>
            <a:pPr lvl="1"/>
            <a:r>
              <a:rPr lang="en-US" dirty="0" smtClean="0"/>
              <a:t>Data analysis involves aggregation but also joins, sub-queries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Can we get the best of both worlds?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Differential Privacy = Computation on unauthorized data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What is the implication on privacy guarantees?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6706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Does “Best of Both Worlds” Look Like?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"/>
          </p:nvPr>
        </p:nvSpPr>
        <p:spPr>
          <a:xfrm>
            <a:off x="304800" y="3200400"/>
            <a:ext cx="5181600" cy="2956560"/>
          </a:xfrm>
        </p:spPr>
        <p:txBody>
          <a:bodyPr>
            <a:normAutofit/>
          </a:bodyPr>
          <a:lstStyle/>
          <a:p>
            <a:r>
              <a:rPr lang="en-US" dirty="0" smtClean="0"/>
              <a:t>FGA Policy: </a:t>
            </a:r>
          </a:p>
          <a:p>
            <a:pPr lvl="1"/>
            <a:r>
              <a:rPr lang="en-US" dirty="0" smtClean="0"/>
              <a:t>Each physician can see: </a:t>
            </a:r>
          </a:p>
          <a:p>
            <a:pPr lvl="2"/>
            <a:r>
              <a:rPr lang="en-US" dirty="0" smtClean="0"/>
              <a:t>Records of their patients</a:t>
            </a:r>
          </a:p>
          <a:p>
            <a:pPr lvl="1"/>
            <a:r>
              <a:rPr lang="en-US" dirty="0" smtClean="0"/>
              <a:t>Analyst can see:</a:t>
            </a:r>
          </a:p>
          <a:p>
            <a:pPr lvl="2"/>
            <a:r>
              <a:rPr lang="en-US" dirty="0" smtClean="0"/>
              <a:t>Drug records manufactured by their employer</a:t>
            </a:r>
          </a:p>
          <a:p>
            <a:pPr lvl="2"/>
            <a:r>
              <a:rPr lang="en-US" dirty="0" smtClean="0"/>
              <a:t>No patient records</a:t>
            </a:r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954107623"/>
              </p:ext>
            </p:extLst>
          </p:nvPr>
        </p:nvGraphicFramePr>
        <p:xfrm>
          <a:off x="381000" y="1447800"/>
          <a:ext cx="381000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81"/>
                <a:gridCol w="913425"/>
                <a:gridCol w="955842"/>
                <a:gridCol w="1163052"/>
              </a:tblGrid>
              <a:tr h="4419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Name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Disease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Drug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Physician</a:t>
                      </a:r>
                      <a:endParaRPr lang="en-US" sz="1600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Ann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Heart disease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Lipitor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Grey</a:t>
                      </a:r>
                      <a:endParaRPr lang="en-US" sz="1600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42654466"/>
              </p:ext>
            </p:extLst>
          </p:nvPr>
        </p:nvGraphicFramePr>
        <p:xfrm>
          <a:off x="4343400" y="1447800"/>
          <a:ext cx="1981199" cy="1676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999"/>
                <a:gridCol w="1219200"/>
              </a:tblGrid>
              <a:tr h="68948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Drug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Company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Lipitor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Pfizer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824359" y="1154668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Patients</a:t>
            </a:r>
            <a:endParaRPr 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42654466"/>
              </p:ext>
            </p:extLst>
          </p:nvPr>
        </p:nvGraphicFramePr>
        <p:xfrm>
          <a:off x="6477001" y="1447800"/>
          <a:ext cx="1796142" cy="2169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999"/>
                <a:gridCol w="1034143"/>
              </a:tblGrid>
              <a:tr h="68948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Drug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Side-Effect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Lipitor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Muscle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Lipitor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Liver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4719959" y="1143000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Drugs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858000" y="1143000"/>
            <a:ext cx="1250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Side-Effects</a:t>
            </a:r>
            <a:endParaRPr lang="en-US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42654466"/>
              </p:ext>
            </p:extLst>
          </p:nvPr>
        </p:nvGraphicFramePr>
        <p:xfrm>
          <a:off x="6477000" y="4078545"/>
          <a:ext cx="2286000" cy="2169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143000"/>
              </a:tblGrid>
              <a:tr h="68948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Name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Employer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JoeAnalyst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Pfizer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JaneAnalyst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Merck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6857999" y="3773745"/>
            <a:ext cx="955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Analysts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20887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FGA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954107623"/>
              </p:ext>
            </p:extLst>
          </p:nvPr>
        </p:nvGraphicFramePr>
        <p:xfrm>
          <a:off x="457200" y="1676400"/>
          <a:ext cx="6095999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985"/>
                <a:gridCol w="1594338"/>
                <a:gridCol w="1594338"/>
                <a:gridCol w="1594338"/>
              </a:tblGrid>
              <a:tr h="691619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Name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Disease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Drug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Physician</a:t>
                      </a:r>
                      <a:endParaRPr lang="en-US" sz="2000" dirty="0"/>
                    </a:p>
                  </a:txBody>
                  <a:tcPr/>
                </a:tc>
              </a:tr>
              <a:tr h="75405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Grey</a:t>
                      </a:r>
                      <a:endParaRPr lang="en-US" sz="2000" dirty="0"/>
                    </a:p>
                  </a:txBody>
                  <a:tcPr/>
                </a:tc>
              </a:tr>
              <a:tr h="62918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Grey</a:t>
                      </a:r>
                      <a:endParaRPr lang="en-US" sz="2000" dirty="0"/>
                    </a:p>
                  </a:txBody>
                  <a:tcPr/>
                </a:tc>
              </a:tr>
              <a:tr h="62918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Stevens</a:t>
                      </a:r>
                      <a:endParaRPr lang="en-US" sz="2000" dirty="0"/>
                    </a:p>
                  </a:txBody>
                  <a:tcPr/>
                </a:tc>
              </a:tr>
              <a:tr h="62918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Stevens</a:t>
                      </a:r>
                      <a:endParaRPr lang="en-US" sz="2000" dirty="0"/>
                    </a:p>
                  </a:txBody>
                  <a:tcPr/>
                </a:tc>
              </a:tr>
              <a:tr h="62918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Yang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381000" y="2362200"/>
            <a:ext cx="6172200" cy="12192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781800" y="1905000"/>
            <a:ext cx="19162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Select *</a:t>
            </a:r>
          </a:p>
          <a:p>
            <a:r>
              <a:rPr lang="en-US" sz="2400" dirty="0" smtClean="0"/>
              <a:t>From Patients</a:t>
            </a:r>
            <a:endParaRPr lang="en-US" sz="2400" dirty="0"/>
          </a:p>
        </p:txBody>
      </p:sp>
      <p:sp>
        <p:nvSpPr>
          <p:cNvPr id="9" name="Down Arrow 8"/>
          <p:cNvSpPr/>
          <p:nvPr/>
        </p:nvSpPr>
        <p:spPr>
          <a:xfrm>
            <a:off x="7391400" y="2743200"/>
            <a:ext cx="3810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705600" y="3505200"/>
            <a:ext cx="2362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Select *</a:t>
            </a:r>
          </a:p>
          <a:p>
            <a:r>
              <a:rPr lang="en-US" sz="2400" dirty="0" smtClean="0"/>
              <a:t>From Patients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Where Physician = </a:t>
            </a:r>
            <a:r>
              <a:rPr lang="en-US" sz="2400" dirty="0" err="1" smtClean="0">
                <a:solidFill>
                  <a:srgbClr val="FF0000"/>
                </a:solidFill>
              </a:rPr>
              <a:t>userID</a:t>
            </a:r>
            <a:r>
              <a:rPr lang="en-US" sz="2400" dirty="0" smtClean="0">
                <a:solidFill>
                  <a:srgbClr val="FF0000"/>
                </a:solidFill>
              </a:rPr>
              <a:t>()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391400" y="55626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Grey</a:t>
            </a:r>
            <a:endParaRPr lang="en-US" sz="2400" dirty="0"/>
          </a:p>
        </p:txBody>
      </p:sp>
      <p:cxnSp>
        <p:nvCxnSpPr>
          <p:cNvPr id="13" name="Straight Arrow Connector 12"/>
          <p:cNvCxnSpPr>
            <a:stCxn id="10" idx="2"/>
            <a:endCxn id="11" idx="0"/>
          </p:cNvCxnSpPr>
          <p:nvPr/>
        </p:nvCxnSpPr>
        <p:spPr>
          <a:xfrm rot="5400000">
            <a:off x="7642830" y="5318730"/>
            <a:ext cx="487740" cy="1588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Differential Privacy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954107623"/>
              </p:ext>
            </p:extLst>
          </p:nvPr>
        </p:nvGraphicFramePr>
        <p:xfrm>
          <a:off x="457200" y="1676400"/>
          <a:ext cx="6095999" cy="396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2985"/>
                <a:gridCol w="1594338"/>
                <a:gridCol w="1594338"/>
                <a:gridCol w="1594338"/>
              </a:tblGrid>
              <a:tr h="691619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Name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Disease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Drug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Physician</a:t>
                      </a:r>
                      <a:endParaRPr lang="en-US" sz="2000" dirty="0"/>
                    </a:p>
                  </a:txBody>
                  <a:tcPr/>
                </a:tc>
              </a:tr>
              <a:tr h="754057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Heart</a:t>
                      </a:r>
                      <a:r>
                        <a:rPr lang="en-US" sz="2000" baseline="0" dirty="0" smtClean="0"/>
                        <a:t> Disease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</a:tr>
              <a:tr h="62918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Flu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</a:tr>
              <a:tr h="62918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Cancer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</a:tr>
              <a:tr h="62918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Cancer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</a:tr>
              <a:tr h="62918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AIDS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…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629400" y="1828800"/>
            <a:ext cx="2514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Select count(*)</a:t>
            </a:r>
          </a:p>
          <a:p>
            <a:r>
              <a:rPr lang="en-US" sz="2000" dirty="0" smtClean="0"/>
              <a:t>From Patients</a:t>
            </a:r>
          </a:p>
          <a:p>
            <a:r>
              <a:rPr lang="en-US" sz="2000" dirty="0" smtClean="0"/>
              <a:t>Where Disease </a:t>
            </a:r>
          </a:p>
          <a:p>
            <a:r>
              <a:rPr lang="en-US" sz="2000" dirty="0" smtClean="0"/>
              <a:t>= ‘Cancer’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6553200" y="3928408"/>
            <a:ext cx="2667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Select </a:t>
            </a:r>
            <a:r>
              <a:rPr lang="en-US" sz="2000" dirty="0" smtClean="0">
                <a:solidFill>
                  <a:srgbClr val="FF0000"/>
                </a:solidFill>
              </a:rPr>
              <a:t>count(*) + Noise</a:t>
            </a:r>
          </a:p>
          <a:p>
            <a:r>
              <a:rPr lang="en-US" sz="2000" dirty="0" smtClean="0"/>
              <a:t>From Patients</a:t>
            </a:r>
          </a:p>
          <a:p>
            <a:r>
              <a:rPr lang="en-US" sz="2000" dirty="0" smtClean="0"/>
              <a:t>Where Disease </a:t>
            </a:r>
          </a:p>
          <a:p>
            <a:r>
              <a:rPr lang="en-US" sz="2000" dirty="0" smtClean="0"/>
              <a:t>= ‘Cancer’</a:t>
            </a:r>
            <a:endParaRPr lang="en-US" sz="2000" dirty="0"/>
          </a:p>
        </p:txBody>
      </p:sp>
      <p:sp>
        <p:nvSpPr>
          <p:cNvPr id="13" name="Down Arrow 12"/>
          <p:cNvSpPr/>
          <p:nvPr/>
        </p:nvSpPr>
        <p:spPr>
          <a:xfrm>
            <a:off x="7315200" y="3276600"/>
            <a:ext cx="304800" cy="609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6629400" y="1295400"/>
            <a:ext cx="21634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User = </a:t>
            </a:r>
            <a:r>
              <a:rPr lang="en-US" sz="2000" dirty="0" err="1" smtClean="0"/>
              <a:t>JaneAnalyst</a:t>
            </a:r>
            <a:endParaRPr lang="en-US" sz="2000" dirty="0"/>
          </a:p>
        </p:txBody>
      </p:sp>
      <p:sp>
        <p:nvSpPr>
          <p:cNvPr id="16" name="Rectangle 15"/>
          <p:cNvSpPr/>
          <p:nvPr/>
        </p:nvSpPr>
        <p:spPr>
          <a:xfrm>
            <a:off x="381000" y="2362200"/>
            <a:ext cx="6172200" cy="3276600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Mix And Match: FGA + Differential Privacy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3200400"/>
            <a:ext cx="6096000" cy="310896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bg2">
                    <a:lumMod val="50000"/>
                  </a:schemeClr>
                </a:solidFill>
              </a:rPr>
              <a:t>Find for each drug with more than 3 side-effects, count the number of patients who have been prescribed</a:t>
            </a:r>
          </a:p>
          <a:p>
            <a:pPr>
              <a:buNone/>
            </a:pPr>
            <a:r>
              <a:rPr lang="en-US" dirty="0" smtClean="0"/>
              <a:t>Select  Drug, count(*)</a:t>
            </a:r>
          </a:p>
          <a:p>
            <a:pPr>
              <a:buNone/>
            </a:pPr>
            <a:r>
              <a:rPr lang="en-US" dirty="0" smtClean="0"/>
              <a:t>From Patients right outer join Drugs on Drug</a:t>
            </a:r>
          </a:p>
          <a:p>
            <a:pPr>
              <a:buNone/>
            </a:pPr>
            <a:r>
              <a:rPr lang="en-US" dirty="0" smtClean="0"/>
              <a:t>Where (Select count(*) From Side-Effects</a:t>
            </a:r>
          </a:p>
          <a:p>
            <a:pPr>
              <a:buNone/>
            </a:pPr>
            <a:r>
              <a:rPr lang="en-US" dirty="0" smtClean="0"/>
              <a:t>             Where Drug = </a:t>
            </a:r>
            <a:r>
              <a:rPr lang="en-US" dirty="0" err="1" smtClean="0"/>
              <a:t>Drugs.Drug</a:t>
            </a:r>
            <a:r>
              <a:rPr lang="en-US" dirty="0" smtClean="0"/>
              <a:t>) &gt; 3</a:t>
            </a:r>
          </a:p>
          <a:p>
            <a:pPr>
              <a:buNone/>
            </a:pPr>
            <a:r>
              <a:rPr lang="en-US" dirty="0" smtClean="0"/>
              <a:t>Group by Drug</a:t>
            </a:r>
          </a:p>
          <a:p>
            <a:endParaRPr lang="en-US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954107623"/>
              </p:ext>
            </p:extLst>
          </p:nvPr>
        </p:nvGraphicFramePr>
        <p:xfrm>
          <a:off x="381000" y="1447800"/>
          <a:ext cx="3810000" cy="132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81"/>
                <a:gridCol w="913425"/>
                <a:gridCol w="955842"/>
                <a:gridCol w="1163052"/>
              </a:tblGrid>
              <a:tr h="4419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Name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Disease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Drug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Physician</a:t>
                      </a:r>
                      <a:endParaRPr lang="en-US" sz="1600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42654466"/>
              </p:ext>
            </p:extLst>
          </p:nvPr>
        </p:nvGraphicFramePr>
        <p:xfrm>
          <a:off x="4343400" y="1447800"/>
          <a:ext cx="1981199" cy="1676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999"/>
                <a:gridCol w="1219200"/>
              </a:tblGrid>
              <a:tr h="68948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Drug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Company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Lipitor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Pfizer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4359" y="1154668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Patients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42654466"/>
              </p:ext>
            </p:extLst>
          </p:nvPr>
        </p:nvGraphicFramePr>
        <p:xfrm>
          <a:off x="6477001" y="1447800"/>
          <a:ext cx="1796142" cy="2169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999"/>
                <a:gridCol w="1034143"/>
              </a:tblGrid>
              <a:tr h="68948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Drug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Side-Effect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Lipitor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Muscle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Lipitor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Liver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719959" y="1143000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Drugs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0" y="1143000"/>
            <a:ext cx="1250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Side-Effects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42654466"/>
              </p:ext>
            </p:extLst>
          </p:nvPr>
        </p:nvGraphicFramePr>
        <p:xfrm>
          <a:off x="6477000" y="4078545"/>
          <a:ext cx="2286000" cy="2169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143000"/>
              </a:tblGrid>
              <a:tr h="68948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Name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Employer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JoeAnalyst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Pfizer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JaneAnalyst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Merck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857999" y="3773745"/>
            <a:ext cx="955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Analysts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477000" y="4800600"/>
            <a:ext cx="2286000" cy="3810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6477000" y="2133600"/>
            <a:ext cx="1752600" cy="9144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343400" y="2133600"/>
            <a:ext cx="1905000" cy="3810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81000" y="1905000"/>
            <a:ext cx="3733800" cy="838200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Architecture That Will Fail To Mix And Match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447800" y="3276600"/>
            <a:ext cx="6705600" cy="2819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828800" y="4800600"/>
            <a:ext cx="59436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62801" y="4888468"/>
            <a:ext cx="1775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Execution Engine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33600" y="4038600"/>
            <a:ext cx="2590800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Authorization Subsystem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3233460" y="4604266"/>
            <a:ext cx="39266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048000" y="2133600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3" idx="2"/>
          </p:cNvCxnSpPr>
          <p:nvPr/>
        </p:nvCxnSpPr>
        <p:spPr>
          <a:xfrm rot="5400000">
            <a:off x="2450222" y="3253110"/>
            <a:ext cx="1535668" cy="35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 flipV="1">
            <a:off x="5791994" y="3048000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04800" y="4050268"/>
            <a:ext cx="727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Policy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19" idx="3"/>
            <a:endCxn id="8" idx="1"/>
          </p:cNvCxnSpPr>
          <p:nvPr/>
        </p:nvCxnSpPr>
        <p:spPr>
          <a:xfrm flipV="1">
            <a:off x="1031922" y="4223266"/>
            <a:ext cx="1101678" cy="116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172994" y="2895600"/>
            <a:ext cx="1457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Result(</a:t>
            </a:r>
            <a:r>
              <a:rPr lang="en-US" dirty="0" err="1" smtClean="0"/>
              <a:t>AggQ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rot="5400000" flipH="1" flipV="1">
            <a:off x="892821" y="3619500"/>
            <a:ext cx="2362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676400" y="2133600"/>
            <a:ext cx="8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038600" y="2438400"/>
            <a:ext cx="3810000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Differential Privacy API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419600" y="1676400"/>
            <a:ext cx="72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AggQ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 rot="5400000">
            <a:off x="4648200" y="2286000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5" idx="0"/>
          </p:cNvCxnSpPr>
          <p:nvPr/>
        </p:nvCxnSpPr>
        <p:spPr>
          <a:xfrm rot="5400000">
            <a:off x="4572794" y="30472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114800" y="2831068"/>
            <a:ext cx="72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AggQ</a:t>
            </a:r>
            <a:endParaRPr lang="en-US" dirty="0"/>
          </a:p>
        </p:txBody>
      </p:sp>
      <p:cxnSp>
        <p:nvCxnSpPr>
          <p:cNvPr id="31" name="Straight Arrow Connector 30"/>
          <p:cNvCxnSpPr/>
          <p:nvPr/>
        </p:nvCxnSpPr>
        <p:spPr>
          <a:xfrm rot="5400000" flipH="1" flipV="1">
            <a:off x="5791994" y="2209006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486400" y="1676400"/>
            <a:ext cx="2276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Result(</a:t>
            </a:r>
            <a:r>
              <a:rPr lang="en-US" dirty="0" err="1" smtClean="0"/>
              <a:t>AggQ</a:t>
            </a:r>
            <a:r>
              <a:rPr lang="en-US" dirty="0" smtClean="0"/>
              <a:t>) + Noise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419600" y="5562600"/>
            <a:ext cx="772969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DBMS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5774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447800" y="2590800"/>
            <a:ext cx="6705600" cy="3200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828800" y="4495800"/>
            <a:ext cx="59436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62801" y="4583668"/>
            <a:ext cx="1775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Execution Engine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514600" y="3733800"/>
            <a:ext cx="2514600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Authorization Subsystem</a:t>
            </a:r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3536672" y="4299466"/>
            <a:ext cx="39266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953000" y="1676400"/>
            <a:ext cx="375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3" idx="2"/>
            <a:endCxn id="43" idx="0"/>
          </p:cNvCxnSpPr>
          <p:nvPr/>
        </p:nvCxnSpPr>
        <p:spPr>
          <a:xfrm rot="16200000" flipH="1">
            <a:off x="4812422" y="2374022"/>
            <a:ext cx="697468" cy="408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 flipV="1">
            <a:off x="6439694" y="4304506"/>
            <a:ext cx="381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04800" y="3745468"/>
            <a:ext cx="727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Policy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19" idx="3"/>
            <a:endCxn id="8" idx="1"/>
          </p:cNvCxnSpPr>
          <p:nvPr/>
        </p:nvCxnSpPr>
        <p:spPr>
          <a:xfrm flipV="1">
            <a:off x="1031922" y="3918466"/>
            <a:ext cx="1482678" cy="116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705600" y="4114800"/>
            <a:ext cx="1457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Result(</a:t>
            </a:r>
            <a:r>
              <a:rPr lang="en-US" dirty="0" err="1" smtClean="0"/>
              <a:t>AggQ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16" name="Straight Arrow Connector 15"/>
          <p:cNvCxnSpPr/>
          <p:nvPr/>
        </p:nvCxnSpPr>
        <p:spPr>
          <a:xfrm rot="5400000" flipH="1" flipV="1">
            <a:off x="892821" y="3314700"/>
            <a:ext cx="2362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676400" y="1828800"/>
            <a:ext cx="8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81600" y="3733006"/>
            <a:ext cx="2667000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Differential Privacy API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294922" y="4125674"/>
            <a:ext cx="724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AggQ</a:t>
            </a:r>
            <a:endParaRPr lang="en-US" dirty="0"/>
          </a:p>
        </p:txBody>
      </p:sp>
      <p:cxnSp>
        <p:nvCxnSpPr>
          <p:cNvPr id="31" name="Straight Arrow Connector 30"/>
          <p:cNvCxnSpPr>
            <a:endCxn id="32" idx="2"/>
          </p:cNvCxnSpPr>
          <p:nvPr/>
        </p:nvCxnSpPr>
        <p:spPr>
          <a:xfrm rot="16200000" flipV="1">
            <a:off x="6207947" y="2931346"/>
            <a:ext cx="1600200" cy="47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867400" y="1764268"/>
            <a:ext cx="22765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Result(</a:t>
            </a:r>
            <a:r>
              <a:rPr lang="en-US" dirty="0" err="1" smtClean="0"/>
              <a:t>AggQ</a:t>
            </a:r>
            <a:r>
              <a:rPr lang="en-US" dirty="0" smtClean="0"/>
              <a:t>) + Noise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4419600" y="5257800"/>
            <a:ext cx="772969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DBMS</a:t>
            </a:r>
            <a:endParaRPr lang="en-US" dirty="0"/>
          </a:p>
        </p:txBody>
      </p:sp>
      <p:cxnSp>
        <p:nvCxnSpPr>
          <p:cNvPr id="41" name="Straight Arrow Connector 40"/>
          <p:cNvCxnSpPr/>
          <p:nvPr/>
        </p:nvCxnSpPr>
        <p:spPr>
          <a:xfrm rot="5400000">
            <a:off x="5822672" y="4310340"/>
            <a:ext cx="39266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4343400" y="2743200"/>
            <a:ext cx="1676400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Wrapper</a:t>
            </a:r>
            <a:endParaRPr lang="en-US" dirty="0"/>
          </a:p>
        </p:txBody>
      </p:sp>
      <p:cxnSp>
        <p:nvCxnSpPr>
          <p:cNvPr id="50" name="Straight Arrow Connector 49"/>
          <p:cNvCxnSpPr>
            <a:stCxn id="43" idx="2"/>
            <a:endCxn id="8" idx="0"/>
          </p:cNvCxnSpPr>
          <p:nvPr/>
        </p:nvCxnSpPr>
        <p:spPr>
          <a:xfrm rot="5400000">
            <a:off x="4166116" y="2718316"/>
            <a:ext cx="621268" cy="1409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43" idx="2"/>
            <a:endCxn id="20" idx="0"/>
          </p:cNvCxnSpPr>
          <p:nvPr/>
        </p:nvCxnSpPr>
        <p:spPr>
          <a:xfrm rot="16200000" flipH="1">
            <a:off x="5538113" y="2756019"/>
            <a:ext cx="620474" cy="1333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Architecture That Will Fail To Mix And Match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5774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Authorization-Aware Data Privacy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447800" y="2895600"/>
            <a:ext cx="6705600" cy="28194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828800" y="4419600"/>
            <a:ext cx="59436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62801" y="4507468"/>
            <a:ext cx="1775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Execution Engine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514600" y="3657600"/>
            <a:ext cx="4572000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Authorization Aware Privacy Subsystem</a:t>
            </a:r>
            <a:endParaRPr lang="en-US" dirty="0"/>
          </a:p>
        </p:txBody>
      </p:sp>
      <p:cxnSp>
        <p:nvCxnSpPr>
          <p:cNvPr id="10" name="Straight Arrow Connector 9"/>
          <p:cNvCxnSpPr>
            <a:stCxn id="8" idx="2"/>
            <a:endCxn id="6" idx="0"/>
          </p:cNvCxnSpPr>
          <p:nvPr/>
        </p:nvCxnSpPr>
        <p:spPr>
          <a:xfrm rot="5400000">
            <a:off x="4604266" y="4223266"/>
            <a:ext cx="39266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648200" y="1752600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3" idx="2"/>
            <a:endCxn id="8" idx="0"/>
          </p:cNvCxnSpPr>
          <p:nvPr/>
        </p:nvCxnSpPr>
        <p:spPr>
          <a:xfrm rot="5400000">
            <a:off x="4050422" y="2872110"/>
            <a:ext cx="1535668" cy="35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 flipV="1">
            <a:off x="6286500" y="3238500"/>
            <a:ext cx="2362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04800" y="3669268"/>
            <a:ext cx="727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Policy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19" idx="3"/>
            <a:endCxn id="8" idx="1"/>
          </p:cNvCxnSpPr>
          <p:nvPr/>
        </p:nvCxnSpPr>
        <p:spPr>
          <a:xfrm flipV="1">
            <a:off x="1031922" y="3842266"/>
            <a:ext cx="1482678" cy="116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070079" y="1752600"/>
            <a:ext cx="8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4419600" y="5257800"/>
            <a:ext cx="772969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DBMS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57740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Rewriting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3200400"/>
            <a:ext cx="6096000" cy="251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Select  Drug, count(*)</a:t>
            </a:r>
          </a:p>
          <a:p>
            <a:pPr>
              <a:buNone/>
            </a:pPr>
            <a:r>
              <a:rPr lang="en-US" sz="2400" dirty="0" smtClean="0"/>
              <a:t>From Patients right outer join Drugs on Drug</a:t>
            </a:r>
          </a:p>
          <a:p>
            <a:pPr>
              <a:buNone/>
            </a:pPr>
            <a:r>
              <a:rPr lang="en-US" sz="2400" dirty="0" smtClean="0"/>
              <a:t>Where (Select count(*) From Side-Effects</a:t>
            </a:r>
          </a:p>
          <a:p>
            <a:pPr>
              <a:buNone/>
            </a:pPr>
            <a:r>
              <a:rPr lang="en-US" sz="2400" dirty="0" smtClean="0"/>
              <a:t>             Where Drug = </a:t>
            </a:r>
            <a:r>
              <a:rPr lang="en-US" sz="2400" dirty="0" err="1" smtClean="0"/>
              <a:t>Drugs.Drug</a:t>
            </a:r>
            <a:r>
              <a:rPr lang="en-US" sz="2400" dirty="0" smtClean="0"/>
              <a:t>) &gt; 3</a:t>
            </a:r>
          </a:p>
          <a:p>
            <a:pPr>
              <a:buNone/>
            </a:pPr>
            <a:r>
              <a:rPr lang="en-US" sz="2400" dirty="0" smtClean="0"/>
              <a:t>Group by Drug</a:t>
            </a:r>
          </a:p>
          <a:p>
            <a:endParaRPr lang="en-US" sz="2400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954107623"/>
              </p:ext>
            </p:extLst>
          </p:nvPr>
        </p:nvGraphicFramePr>
        <p:xfrm>
          <a:off x="381000" y="1447800"/>
          <a:ext cx="3810000" cy="132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81"/>
                <a:gridCol w="913425"/>
                <a:gridCol w="955842"/>
                <a:gridCol w="1163052"/>
              </a:tblGrid>
              <a:tr h="4419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Name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Disease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Drug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Physician</a:t>
                      </a:r>
                      <a:endParaRPr lang="en-US" sz="1600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42654466"/>
              </p:ext>
            </p:extLst>
          </p:nvPr>
        </p:nvGraphicFramePr>
        <p:xfrm>
          <a:off x="4343400" y="1447800"/>
          <a:ext cx="1981199" cy="1676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999"/>
                <a:gridCol w="1219200"/>
              </a:tblGrid>
              <a:tr h="68948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Drug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Company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Lipitor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Pfizer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4359" y="1154668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Patients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42654466"/>
              </p:ext>
            </p:extLst>
          </p:nvPr>
        </p:nvGraphicFramePr>
        <p:xfrm>
          <a:off x="6477001" y="1447800"/>
          <a:ext cx="1796142" cy="2169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999"/>
                <a:gridCol w="1034143"/>
              </a:tblGrid>
              <a:tr h="68948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Drug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Side-Effect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Lipitor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Muscle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Lipitor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Liver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719959" y="1143000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Drugs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0" y="1143000"/>
            <a:ext cx="1250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Side-Effects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42654466"/>
              </p:ext>
            </p:extLst>
          </p:nvPr>
        </p:nvGraphicFramePr>
        <p:xfrm>
          <a:off x="6477000" y="4078545"/>
          <a:ext cx="2286000" cy="2169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143000"/>
              </a:tblGrid>
              <a:tr h="68948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Name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Employer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JoeAnalyst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Pfizer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JaneAnalyst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Merck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857999" y="3773745"/>
            <a:ext cx="955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Analysts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477000" y="4800600"/>
            <a:ext cx="2286000" cy="3810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895600" y="5257800"/>
            <a:ext cx="3425618" cy="707886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/>
              <a:t>Non-aggregation: Authorization</a:t>
            </a:r>
          </a:p>
          <a:p>
            <a:r>
              <a:rPr lang="en-US" sz="2000" dirty="0" smtClean="0"/>
              <a:t>What about aggregation?</a:t>
            </a:r>
            <a:endParaRPr lang="en-US" sz="2000" dirty="0"/>
          </a:p>
        </p:txBody>
      </p:sp>
      <p:sp>
        <p:nvSpPr>
          <p:cNvPr id="15" name="Oval 14"/>
          <p:cNvSpPr/>
          <p:nvPr/>
        </p:nvSpPr>
        <p:spPr>
          <a:xfrm>
            <a:off x="1905000" y="3200400"/>
            <a:ext cx="1143000" cy="4572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2133600" y="4114800"/>
            <a:ext cx="1143000" cy="4572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Rewriting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3200400"/>
            <a:ext cx="6096000" cy="251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Select  Drug, count(*)</a:t>
            </a:r>
          </a:p>
          <a:p>
            <a:pPr>
              <a:buNone/>
            </a:pPr>
            <a:r>
              <a:rPr lang="en-US" sz="2400" dirty="0" smtClean="0"/>
              <a:t>From Patients right outer join Drugs on Drug</a:t>
            </a:r>
          </a:p>
          <a:p>
            <a:pPr>
              <a:buNone/>
            </a:pPr>
            <a:r>
              <a:rPr lang="en-US" sz="2400" dirty="0" smtClean="0"/>
              <a:t>Where (Select count(*) From Side-Effects</a:t>
            </a:r>
          </a:p>
          <a:p>
            <a:pPr>
              <a:buNone/>
            </a:pPr>
            <a:r>
              <a:rPr lang="en-US" sz="2400" dirty="0" smtClean="0"/>
              <a:t>             Where Drug = </a:t>
            </a:r>
            <a:r>
              <a:rPr lang="en-US" sz="2400" dirty="0" err="1" smtClean="0"/>
              <a:t>Drugs.Drug</a:t>
            </a:r>
            <a:r>
              <a:rPr lang="en-US" sz="2400" dirty="0" smtClean="0"/>
              <a:t>) &gt; 3</a:t>
            </a:r>
          </a:p>
          <a:p>
            <a:pPr>
              <a:buNone/>
            </a:pPr>
            <a:r>
              <a:rPr lang="en-US" sz="2400" dirty="0" smtClean="0"/>
              <a:t>Group by Drug</a:t>
            </a:r>
          </a:p>
          <a:p>
            <a:endParaRPr lang="en-US" sz="2400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954107623"/>
              </p:ext>
            </p:extLst>
          </p:nvPr>
        </p:nvGraphicFramePr>
        <p:xfrm>
          <a:off x="381000" y="1447800"/>
          <a:ext cx="3810000" cy="132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81"/>
                <a:gridCol w="913425"/>
                <a:gridCol w="955842"/>
                <a:gridCol w="1163052"/>
              </a:tblGrid>
              <a:tr h="4419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Name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Disease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Drug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Physician</a:t>
                      </a:r>
                      <a:endParaRPr lang="en-US" sz="1600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42654466"/>
              </p:ext>
            </p:extLst>
          </p:nvPr>
        </p:nvGraphicFramePr>
        <p:xfrm>
          <a:off x="4343400" y="1447800"/>
          <a:ext cx="1981199" cy="1676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999"/>
                <a:gridCol w="1219200"/>
              </a:tblGrid>
              <a:tr h="68948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Drug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Company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Lipitor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Pfizer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4359" y="1154668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Patients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42654466"/>
              </p:ext>
            </p:extLst>
          </p:nvPr>
        </p:nvGraphicFramePr>
        <p:xfrm>
          <a:off x="6477001" y="1447800"/>
          <a:ext cx="1796142" cy="2169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999"/>
                <a:gridCol w="1034143"/>
              </a:tblGrid>
              <a:tr h="68948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Drug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Side-Effect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Lipitor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Muscle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Lipitor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Liver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719959" y="1143000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Drugs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0" y="1143000"/>
            <a:ext cx="1250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Side-Effects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42654466"/>
              </p:ext>
            </p:extLst>
          </p:nvPr>
        </p:nvGraphicFramePr>
        <p:xfrm>
          <a:off x="6477000" y="4078545"/>
          <a:ext cx="2286000" cy="2169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143000"/>
              </a:tblGrid>
              <a:tr h="68948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Name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Employer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JoeAnalyst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Pfizer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JaneAnalyst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Merck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857999" y="3773745"/>
            <a:ext cx="955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Analysts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477000" y="4800600"/>
            <a:ext cx="2286000" cy="3810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/>
              <a:t>Databases Have Sensitive Information</a:t>
            </a:r>
          </a:p>
          <a:p>
            <a:pPr lvl="1"/>
            <a:r>
              <a:rPr lang="en-US" sz="2000" dirty="0" smtClean="0"/>
              <a:t>Health care database: Patient PII, Disease information</a:t>
            </a:r>
          </a:p>
          <a:p>
            <a:pPr lvl="1"/>
            <a:r>
              <a:rPr lang="en-US" sz="2000" dirty="0" smtClean="0"/>
              <a:t>Sales database: Customer PII</a:t>
            </a:r>
          </a:p>
          <a:p>
            <a:pPr lvl="1"/>
            <a:r>
              <a:rPr lang="en-US" sz="2000" dirty="0" smtClean="0"/>
              <a:t>Employee database: Employee level, salary </a:t>
            </a:r>
          </a:p>
          <a:p>
            <a:r>
              <a:rPr lang="en-US" sz="2400" dirty="0" smtClean="0"/>
              <a:t>Data analysis carries the risk of privacy breach [</a:t>
            </a:r>
            <a:r>
              <a:rPr lang="en-US" sz="2400" dirty="0" smtClean="0"/>
              <a:t>FTDB </a:t>
            </a:r>
            <a:r>
              <a:rPr lang="en-US" sz="2400" dirty="0" smtClean="0"/>
              <a:t>2009]</a:t>
            </a:r>
          </a:p>
          <a:p>
            <a:pPr lvl="1"/>
            <a:r>
              <a:rPr lang="en-US" sz="2000" dirty="0" err="1" smtClean="0"/>
              <a:t>Latanya</a:t>
            </a:r>
            <a:r>
              <a:rPr lang="en-US" sz="2000" dirty="0" smtClean="0"/>
              <a:t> </a:t>
            </a:r>
            <a:r>
              <a:rPr lang="en-US" sz="2000" dirty="0"/>
              <a:t>Sweeney’s identification of the governor of MA from medical </a:t>
            </a:r>
            <a:r>
              <a:rPr lang="en-US" sz="2000" dirty="0" smtClean="0"/>
              <a:t>records</a:t>
            </a:r>
          </a:p>
          <a:p>
            <a:pPr lvl="1"/>
            <a:r>
              <a:rPr lang="en-US" sz="2000" dirty="0" smtClean="0"/>
              <a:t>AOL </a:t>
            </a:r>
            <a:r>
              <a:rPr lang="en-US" sz="2000" dirty="0"/>
              <a:t>search </a:t>
            </a:r>
            <a:r>
              <a:rPr lang="en-US" sz="2000" dirty="0" smtClean="0"/>
              <a:t>logs</a:t>
            </a:r>
          </a:p>
          <a:p>
            <a:pPr lvl="1"/>
            <a:r>
              <a:rPr lang="en-US" sz="2000" dirty="0" smtClean="0"/>
              <a:t>Netflix </a:t>
            </a:r>
            <a:r>
              <a:rPr lang="en-US" sz="2000" dirty="0"/>
              <a:t>prize </a:t>
            </a:r>
            <a:r>
              <a:rPr lang="en-US" sz="2000" dirty="0" smtClean="0"/>
              <a:t>dataset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Focus of this paper: What </a:t>
            </a:r>
            <a:r>
              <a:rPr lang="en-US" sz="2400" dirty="0">
                <a:solidFill>
                  <a:srgbClr val="FF0000"/>
                </a:solidFill>
              </a:rPr>
              <a:t>is the implication of data privacy concerns on the DBMS</a:t>
            </a:r>
            <a:r>
              <a:rPr lang="en-US" sz="2400" dirty="0" smtClean="0">
                <a:solidFill>
                  <a:srgbClr val="FF0000"/>
                </a:solidFill>
              </a:rPr>
              <a:t>? Do we need any more than access control?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071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Rewriting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3200400"/>
            <a:ext cx="6096000" cy="3429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Select  Drug, count(*)</a:t>
            </a:r>
          </a:p>
          <a:p>
            <a:pPr>
              <a:buNone/>
            </a:pPr>
            <a:r>
              <a:rPr lang="en-US" sz="2400" dirty="0" smtClean="0"/>
              <a:t>From Patients right outer join Drugs on Drug</a:t>
            </a:r>
          </a:p>
          <a:p>
            <a:pPr>
              <a:buNone/>
            </a:pPr>
            <a:r>
              <a:rPr lang="en-US" sz="2400" dirty="0" smtClean="0"/>
              <a:t>Where (Select count(*) From Side-Effects</a:t>
            </a:r>
          </a:p>
          <a:p>
            <a:pPr>
              <a:buNone/>
            </a:pPr>
            <a:r>
              <a:rPr lang="en-US" sz="2400" dirty="0" smtClean="0"/>
              <a:t>             Where Drug = </a:t>
            </a:r>
            <a:r>
              <a:rPr lang="en-US" sz="2400" dirty="0" err="1" smtClean="0"/>
              <a:t>Drugs.Drug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                  </a:t>
            </a:r>
            <a:r>
              <a:rPr lang="en-US" sz="2400" dirty="0" smtClean="0">
                <a:solidFill>
                  <a:srgbClr val="FF0000"/>
                </a:solidFill>
              </a:rPr>
              <a:t>and auth(Side-Effects)</a:t>
            </a:r>
            <a:r>
              <a:rPr lang="en-US" sz="2400" dirty="0" smtClean="0"/>
              <a:t>) &gt; 3</a:t>
            </a:r>
          </a:p>
          <a:p>
            <a:pPr>
              <a:buNone/>
            </a:pPr>
            <a:r>
              <a:rPr lang="en-US" sz="2400" dirty="0" smtClean="0"/>
              <a:t>    </a:t>
            </a:r>
            <a:r>
              <a:rPr lang="en-US" sz="2400" dirty="0" smtClean="0">
                <a:solidFill>
                  <a:srgbClr val="FF0000"/>
                </a:solidFill>
              </a:rPr>
              <a:t>and auth(Patients) and auth(Drugs)</a:t>
            </a:r>
          </a:p>
          <a:p>
            <a:pPr>
              <a:buNone/>
            </a:pPr>
            <a:r>
              <a:rPr lang="en-US" sz="2400" dirty="0" smtClean="0"/>
              <a:t>Group by Drug</a:t>
            </a:r>
          </a:p>
          <a:p>
            <a:endParaRPr lang="en-US" sz="2400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954107623"/>
              </p:ext>
            </p:extLst>
          </p:nvPr>
        </p:nvGraphicFramePr>
        <p:xfrm>
          <a:off x="381000" y="1447800"/>
          <a:ext cx="3810000" cy="132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81"/>
                <a:gridCol w="913425"/>
                <a:gridCol w="955842"/>
                <a:gridCol w="1163052"/>
              </a:tblGrid>
              <a:tr h="4419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Name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Disease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Drug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Physician</a:t>
                      </a:r>
                      <a:endParaRPr lang="en-US" sz="1600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42654466"/>
              </p:ext>
            </p:extLst>
          </p:nvPr>
        </p:nvGraphicFramePr>
        <p:xfrm>
          <a:off x="4343400" y="1447800"/>
          <a:ext cx="1981199" cy="1676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999"/>
                <a:gridCol w="1219200"/>
              </a:tblGrid>
              <a:tr h="68948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Drug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Company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Lipitor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Pfizer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4359" y="1154668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Patients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42654466"/>
              </p:ext>
            </p:extLst>
          </p:nvPr>
        </p:nvGraphicFramePr>
        <p:xfrm>
          <a:off x="6477001" y="1447800"/>
          <a:ext cx="1796142" cy="2169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999"/>
                <a:gridCol w="1034143"/>
              </a:tblGrid>
              <a:tr h="68948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Drug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Side-Effect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Lipitor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Muscle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Lipitor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Liver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719959" y="1143000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Drugs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0" y="1143000"/>
            <a:ext cx="1250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Side-Effects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42654466"/>
              </p:ext>
            </p:extLst>
          </p:nvPr>
        </p:nvGraphicFramePr>
        <p:xfrm>
          <a:off x="6477000" y="4078545"/>
          <a:ext cx="2286000" cy="2169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143000"/>
              </a:tblGrid>
              <a:tr h="68948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Name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Employer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JoeAnalyst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Pfizer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JaneAnalyst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Merck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857999" y="3773745"/>
            <a:ext cx="955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Analysts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477000" y="4800600"/>
            <a:ext cx="2286000" cy="3810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343400" y="2133600"/>
            <a:ext cx="1828800" cy="3810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ular Callout 14"/>
          <p:cNvSpPr/>
          <p:nvPr/>
        </p:nvSpPr>
        <p:spPr>
          <a:xfrm>
            <a:off x="4267200" y="3048000"/>
            <a:ext cx="1600200" cy="609600"/>
          </a:xfrm>
          <a:prstGeom prst="wedgeRoundRectCallout">
            <a:avLst>
              <a:gd name="adj1" fmla="val -103849"/>
              <a:gd name="adj2" fmla="val 5588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Authorized Groups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81000" y="1905000"/>
            <a:ext cx="3733800" cy="838200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ular Callout 16"/>
          <p:cNvSpPr/>
          <p:nvPr/>
        </p:nvSpPr>
        <p:spPr>
          <a:xfrm>
            <a:off x="4419600" y="457200"/>
            <a:ext cx="2133600" cy="914400"/>
          </a:xfrm>
          <a:prstGeom prst="wedgeRoundRectCallout">
            <a:avLst>
              <a:gd name="adj1" fmla="val -103849"/>
              <a:gd name="adj2" fmla="val 5588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For each authorized group, find noisy count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1905000" y="3200400"/>
            <a:ext cx="1143000" cy="4572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Query Rewriting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3200400"/>
            <a:ext cx="6096000" cy="3429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Select  Drug, count(*)</a:t>
            </a:r>
          </a:p>
          <a:p>
            <a:pPr>
              <a:buNone/>
            </a:pPr>
            <a:r>
              <a:rPr lang="en-US" sz="2400" dirty="0" smtClean="0"/>
              <a:t>From Patients right outer join Drugs on Drug</a:t>
            </a:r>
          </a:p>
          <a:p>
            <a:pPr>
              <a:buNone/>
            </a:pPr>
            <a:r>
              <a:rPr lang="en-US" sz="2400" dirty="0" smtClean="0"/>
              <a:t>Where (Select count(*) From Side-Effects</a:t>
            </a:r>
          </a:p>
          <a:p>
            <a:pPr>
              <a:buNone/>
            </a:pPr>
            <a:r>
              <a:rPr lang="en-US" sz="2400" dirty="0" smtClean="0"/>
              <a:t>             Where Drug = </a:t>
            </a:r>
            <a:r>
              <a:rPr lang="en-US" sz="2400" dirty="0" err="1" smtClean="0"/>
              <a:t>Drugs.Drug</a:t>
            </a: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                  </a:t>
            </a:r>
            <a:r>
              <a:rPr lang="en-US" sz="2400" dirty="0" smtClean="0">
                <a:solidFill>
                  <a:srgbClr val="FF0000"/>
                </a:solidFill>
              </a:rPr>
              <a:t>and auth(Side-Effects)</a:t>
            </a:r>
            <a:r>
              <a:rPr lang="en-US" sz="2400" dirty="0" smtClean="0"/>
              <a:t>) &gt; 3</a:t>
            </a:r>
          </a:p>
          <a:p>
            <a:pPr>
              <a:buNone/>
            </a:pPr>
            <a:r>
              <a:rPr lang="en-US" sz="2400" dirty="0" smtClean="0"/>
              <a:t>    </a:t>
            </a:r>
            <a:r>
              <a:rPr lang="en-US" sz="2400" dirty="0" smtClean="0">
                <a:solidFill>
                  <a:srgbClr val="FF0000"/>
                </a:solidFill>
              </a:rPr>
              <a:t>and auth(Patients) and auth(Drugs)</a:t>
            </a:r>
          </a:p>
          <a:p>
            <a:pPr>
              <a:buNone/>
            </a:pPr>
            <a:r>
              <a:rPr lang="en-US" sz="2400" dirty="0" smtClean="0"/>
              <a:t>Group by Drug</a:t>
            </a:r>
          </a:p>
          <a:p>
            <a:endParaRPr lang="en-US" sz="2400" dirty="0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3954107623"/>
              </p:ext>
            </p:extLst>
          </p:nvPr>
        </p:nvGraphicFramePr>
        <p:xfrm>
          <a:off x="381000" y="1447800"/>
          <a:ext cx="3810000" cy="132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7681"/>
                <a:gridCol w="913425"/>
                <a:gridCol w="955842"/>
                <a:gridCol w="1163052"/>
              </a:tblGrid>
              <a:tr h="4419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Name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Disease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Drug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Physician</a:t>
                      </a:r>
                      <a:endParaRPr lang="en-US" sz="1600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  <a:tr h="4419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42654466"/>
              </p:ext>
            </p:extLst>
          </p:nvPr>
        </p:nvGraphicFramePr>
        <p:xfrm>
          <a:off x="4343400" y="1447800"/>
          <a:ext cx="1981199" cy="1676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999"/>
                <a:gridCol w="1219200"/>
              </a:tblGrid>
              <a:tr h="68948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Drug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Company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Lipitor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Pfizer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824359" y="1154668"/>
            <a:ext cx="9188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Patients</a:t>
            </a:r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42654466"/>
              </p:ext>
            </p:extLst>
          </p:nvPr>
        </p:nvGraphicFramePr>
        <p:xfrm>
          <a:off x="6477001" y="1447800"/>
          <a:ext cx="1796142" cy="2169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1999"/>
                <a:gridCol w="1034143"/>
              </a:tblGrid>
              <a:tr h="68948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Drug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Side-Effect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Lipitor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Muscle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Lipitor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Liver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719959" y="1143000"/>
            <a:ext cx="7505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Drugs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0" y="1143000"/>
            <a:ext cx="1250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Side-Effects</a:t>
            </a:r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42654466"/>
              </p:ext>
            </p:extLst>
          </p:nvPr>
        </p:nvGraphicFramePr>
        <p:xfrm>
          <a:off x="6477000" y="4078545"/>
          <a:ext cx="2286000" cy="2169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1143000"/>
              </a:tblGrid>
              <a:tr h="68948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Name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Employer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JoeAnalyst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Pfizer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JaneAnalyst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Merck</a:t>
                      </a:r>
                      <a:endParaRPr lang="en-US" sz="1600" dirty="0"/>
                    </a:p>
                  </a:txBody>
                  <a:tcPr/>
                </a:tc>
              </a:tr>
              <a:tr h="49345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6857999" y="3773745"/>
            <a:ext cx="955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Analysts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477000" y="4800600"/>
            <a:ext cx="2286000" cy="3810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343400" y="2133600"/>
            <a:ext cx="1828800" cy="3810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ular Callout 14"/>
          <p:cNvSpPr/>
          <p:nvPr/>
        </p:nvSpPr>
        <p:spPr>
          <a:xfrm>
            <a:off x="4267200" y="3048000"/>
            <a:ext cx="1600200" cy="609600"/>
          </a:xfrm>
          <a:prstGeom prst="wedgeRoundRectCallout">
            <a:avLst>
              <a:gd name="adj1" fmla="val -103849"/>
              <a:gd name="adj2" fmla="val 5588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Authorized Groups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81000" y="1905000"/>
            <a:ext cx="3733800" cy="381000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ular Callout 16"/>
          <p:cNvSpPr/>
          <p:nvPr/>
        </p:nvSpPr>
        <p:spPr>
          <a:xfrm>
            <a:off x="4419600" y="304800"/>
            <a:ext cx="4419600" cy="1066800"/>
          </a:xfrm>
          <a:prstGeom prst="wedgeRoundRectCallout">
            <a:avLst>
              <a:gd name="adj1" fmla="val -81638"/>
              <a:gd name="adj2" fmla="val 5588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/>
              <a:t>For each authorized group, find:</a:t>
            </a:r>
          </a:p>
          <a:p>
            <a:r>
              <a:rPr lang="en-US" dirty="0" smtClean="0"/>
              <a:t>(1)Noisy count on unauthorized subset</a:t>
            </a:r>
          </a:p>
          <a:p>
            <a:r>
              <a:rPr lang="en-US" dirty="0" smtClean="0"/>
              <a:t>(2)Accurate count on authorized subset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1905000" y="3200400"/>
            <a:ext cx="1143000" cy="4572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81000" y="2438400"/>
            <a:ext cx="3886200" cy="38100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of Queries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229600" cy="2819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   Select  Drug, count(*)</a:t>
            </a:r>
          </a:p>
          <a:p>
            <a:pPr>
              <a:buNone/>
            </a:pPr>
            <a:r>
              <a:rPr lang="en-US" sz="2400" dirty="0" smtClean="0"/>
              <a:t>   From Patients right outer join Drugs on Drug</a:t>
            </a:r>
          </a:p>
          <a:p>
            <a:pPr>
              <a:buNone/>
            </a:pPr>
            <a:r>
              <a:rPr lang="en-US" sz="2400" dirty="0" smtClean="0"/>
              <a:t>   Where (Select count(*) From Side-Effects</a:t>
            </a:r>
          </a:p>
          <a:p>
            <a:pPr>
              <a:buNone/>
            </a:pPr>
            <a:r>
              <a:rPr lang="en-US" sz="2400" dirty="0" smtClean="0"/>
              <a:t>             Where Drug = </a:t>
            </a:r>
            <a:r>
              <a:rPr lang="en-US" sz="2400" dirty="0" err="1" smtClean="0"/>
              <a:t>Drugs.Drug</a:t>
            </a:r>
            <a:r>
              <a:rPr lang="en-US" sz="2400" dirty="0" smtClean="0"/>
              <a:t>) &gt; 3</a:t>
            </a:r>
          </a:p>
          <a:p>
            <a:pPr>
              <a:buNone/>
            </a:pPr>
            <a:r>
              <a:rPr lang="en-US" sz="2400" dirty="0" smtClean="0"/>
              <a:t>   Group by Drug</a:t>
            </a:r>
          </a:p>
          <a:p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1295400" y="2057400"/>
            <a:ext cx="50292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086600" y="2069068"/>
            <a:ext cx="1663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Foreign key join</a:t>
            </a:r>
            <a:endParaRPr lang="en-US" dirty="0"/>
          </a:p>
        </p:txBody>
      </p:sp>
      <p:cxnSp>
        <p:nvCxnSpPr>
          <p:cNvPr id="9" name="Straight Arrow Connector 8"/>
          <p:cNvCxnSpPr>
            <a:stCxn id="7" idx="1"/>
            <a:endCxn id="6" idx="3"/>
          </p:cNvCxnSpPr>
          <p:nvPr/>
        </p:nvCxnSpPr>
        <p:spPr>
          <a:xfrm rot="10800000">
            <a:off x="6324600" y="2247900"/>
            <a:ext cx="762000" cy="58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371600" y="2514600"/>
            <a:ext cx="5029200" cy="762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162800" y="2667000"/>
            <a:ext cx="1663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Predicate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11" idx="1"/>
            <a:endCxn id="10" idx="3"/>
          </p:cNvCxnSpPr>
          <p:nvPr/>
        </p:nvCxnSpPr>
        <p:spPr>
          <a:xfrm rot="10800000" flipV="1">
            <a:off x="6400800" y="2851666"/>
            <a:ext cx="762000" cy="439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1752600" y="3352800"/>
            <a:ext cx="9906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7239000" y="3364468"/>
            <a:ext cx="1063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Grouping</a:t>
            </a:r>
            <a:endParaRPr lang="en-US" dirty="0"/>
          </a:p>
        </p:txBody>
      </p:sp>
      <p:cxnSp>
        <p:nvCxnSpPr>
          <p:cNvPr id="17" name="Straight Arrow Connector 16"/>
          <p:cNvCxnSpPr>
            <a:stCxn id="16" idx="1"/>
            <a:endCxn id="15" idx="3"/>
          </p:cNvCxnSpPr>
          <p:nvPr/>
        </p:nvCxnSpPr>
        <p:spPr>
          <a:xfrm rot="10800000">
            <a:off x="2743200" y="3543300"/>
            <a:ext cx="4495800" cy="58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2209800" y="1600200"/>
            <a:ext cx="12192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7239000" y="1611868"/>
            <a:ext cx="1297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Aggregation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21" idx="1"/>
            <a:endCxn id="20" idx="3"/>
          </p:cNvCxnSpPr>
          <p:nvPr/>
        </p:nvCxnSpPr>
        <p:spPr>
          <a:xfrm rot="10800000">
            <a:off x="3429000" y="1790700"/>
            <a:ext cx="3810000" cy="58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3"/>
          <p:cNvSpPr txBox="1">
            <a:spLocks/>
          </p:cNvSpPr>
          <p:nvPr/>
        </p:nvSpPr>
        <p:spPr>
          <a:xfrm>
            <a:off x="381000" y="4038600"/>
            <a:ext cx="8229600" cy="1447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Rewriting: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en-US" sz="2400" dirty="0" smtClean="0"/>
              <a:t>Go to unauthorized data for final aggregation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Principled rewriting for arbitrary SQL: open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Our Privacy Guarantee: Relative Differential Privacy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Differential Privacy Intuition: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A computation is differentially private if its behavior is similar for any two databases D1and D2 that differ in a </a:t>
            </a:r>
            <a:r>
              <a:rPr lang="en-US" i="1" dirty="0" smtClean="0"/>
              <a:t>single </a:t>
            </a:r>
            <a:r>
              <a:rPr lang="en-US" dirty="0" smtClean="0"/>
              <a:t>record 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Relative Differential Privacy Intuition: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A computation is differentially private </a:t>
            </a:r>
            <a:r>
              <a:rPr lang="en-US" dirty="0" smtClean="0">
                <a:solidFill>
                  <a:srgbClr val="FF0000"/>
                </a:solidFill>
              </a:rPr>
              <a:t>relative to an authorization policy</a:t>
            </a:r>
            <a:r>
              <a:rPr lang="en-US" dirty="0" smtClean="0"/>
              <a:t> if its behavior is similar for any two databases D1and D2 that differ in a </a:t>
            </a:r>
            <a:r>
              <a:rPr lang="en-US" i="1" dirty="0" smtClean="0"/>
              <a:t>single </a:t>
            </a:r>
            <a:r>
              <a:rPr lang="en-US" dirty="0" smtClean="0"/>
              <a:t>record </a:t>
            </a:r>
            <a:r>
              <a:rPr lang="en-US" dirty="0" smtClean="0">
                <a:solidFill>
                  <a:srgbClr val="FF0000"/>
                </a:solidFill>
              </a:rPr>
              <a:t>and both result in the same authorization views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Noisy View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819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 smtClean="0"/>
              <a:t>Create </a:t>
            </a:r>
            <a:r>
              <a:rPr lang="en-US" sz="2400" dirty="0" smtClean="0">
                <a:solidFill>
                  <a:srgbClr val="FF0000"/>
                </a:solidFill>
              </a:rPr>
              <a:t>noisy view</a:t>
            </a:r>
            <a:r>
              <a:rPr lang="en-US" sz="2400" dirty="0" smtClean="0"/>
              <a:t> </a:t>
            </a:r>
            <a:r>
              <a:rPr lang="en-US" sz="2400" dirty="0" err="1" smtClean="0"/>
              <a:t>DrugCounts</a:t>
            </a:r>
            <a:r>
              <a:rPr lang="en-US" sz="2400" dirty="0" smtClean="0"/>
              <a:t>(Drug, </a:t>
            </a:r>
            <a:r>
              <a:rPr lang="en-US" sz="2400" dirty="0" err="1" smtClean="0"/>
              <a:t>PatientCnt</a:t>
            </a:r>
            <a:r>
              <a:rPr lang="en-US" sz="2400" dirty="0" smtClean="0"/>
              <a:t>) as </a:t>
            </a:r>
          </a:p>
          <a:p>
            <a:pPr>
              <a:buNone/>
            </a:pPr>
            <a:r>
              <a:rPr lang="en-US" sz="2400" dirty="0" smtClean="0"/>
              <a:t>   (Select  Drug, count(*)</a:t>
            </a:r>
          </a:p>
          <a:p>
            <a:pPr>
              <a:buNone/>
            </a:pPr>
            <a:r>
              <a:rPr lang="en-US" sz="2400" dirty="0" smtClean="0"/>
              <a:t>   From Patients right outer join Drugs on Drug</a:t>
            </a:r>
          </a:p>
          <a:p>
            <a:pPr>
              <a:buNone/>
            </a:pPr>
            <a:r>
              <a:rPr lang="en-US" sz="2400" dirty="0" smtClean="0"/>
              <a:t>   Where (Select count(*) From Side-Effects</a:t>
            </a:r>
          </a:p>
          <a:p>
            <a:pPr>
              <a:buNone/>
            </a:pPr>
            <a:r>
              <a:rPr lang="en-US" sz="2400" dirty="0" smtClean="0"/>
              <a:t>             Where Drug = </a:t>
            </a:r>
            <a:r>
              <a:rPr lang="en-US" sz="2400" dirty="0" err="1" smtClean="0"/>
              <a:t>Drugs.Drug</a:t>
            </a:r>
            <a:r>
              <a:rPr lang="en-US" sz="2400" dirty="0" smtClean="0"/>
              <a:t>) &gt; 3</a:t>
            </a:r>
          </a:p>
          <a:p>
            <a:pPr>
              <a:buNone/>
            </a:pPr>
            <a:r>
              <a:rPr lang="en-US" sz="2400" dirty="0" smtClean="0"/>
              <a:t>   Group by Drug)</a:t>
            </a:r>
          </a:p>
          <a:p>
            <a:endParaRPr lang="en-US" sz="2000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381000" y="4114800"/>
            <a:ext cx="8229600" cy="1905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sz="2400" dirty="0" smtClean="0"/>
              <a:t>Named</a:t>
            </a:r>
          </a:p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sz="2400" dirty="0" smtClean="0"/>
              <a:t>Non-deterministic</a:t>
            </a:r>
          </a:p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sz="2400" dirty="0" smtClean="0"/>
              <a:t>Rewriting is a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uthorization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aware</a:t>
            </a:r>
          </a:p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 be part of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grant-revoke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statements just like regular views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Noisy View Examples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191000" cy="16764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Select count(*)</a:t>
            </a:r>
          </a:p>
          <a:p>
            <a:pPr>
              <a:buNone/>
            </a:pPr>
            <a:r>
              <a:rPr lang="en-US" dirty="0" smtClean="0"/>
              <a:t>From Patients</a:t>
            </a:r>
          </a:p>
          <a:p>
            <a:pPr>
              <a:buNone/>
            </a:pPr>
            <a:r>
              <a:rPr lang="en-US" dirty="0" smtClean="0"/>
              <a:t>Where Disease = ‘Cancer’</a:t>
            </a: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4876800" y="1219200"/>
            <a:ext cx="4191000" cy="1676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Select Disease, count(*)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From Patients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lang="en-US" sz="2600" dirty="0" smtClean="0"/>
              <a:t>Group by Disease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457200" y="3048000"/>
            <a:ext cx="4800600" cy="16764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Select Category, count(*)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From Patients join </a:t>
            </a:r>
            <a:r>
              <a:rPr kumimoji="0" lang="en-US" sz="2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DiseaseCategory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on Disease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lang="en-US" sz="2600" dirty="0" smtClean="0"/>
              <a:t>Group by Category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Noisy View Architecture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19200" y="3798332"/>
            <a:ext cx="6705600" cy="26024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600200" y="5322332"/>
            <a:ext cx="59436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634201" y="5410200"/>
            <a:ext cx="1775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Execution Engine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0" y="4560332"/>
            <a:ext cx="4572000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Authorization Aware Privacy Subsystem</a:t>
            </a:r>
            <a:endParaRPr lang="en-US" dirty="0"/>
          </a:p>
        </p:txBody>
      </p:sp>
      <p:cxnSp>
        <p:nvCxnSpPr>
          <p:cNvPr id="10" name="Straight Arrow Connector 9"/>
          <p:cNvCxnSpPr>
            <a:stCxn id="8" idx="2"/>
            <a:endCxn id="6" idx="0"/>
          </p:cNvCxnSpPr>
          <p:nvPr/>
        </p:nvCxnSpPr>
        <p:spPr>
          <a:xfrm rot="5400000">
            <a:off x="4375666" y="5125998"/>
            <a:ext cx="39266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419600" y="3048000"/>
            <a:ext cx="37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3" idx="2"/>
            <a:endCxn id="8" idx="0"/>
          </p:cNvCxnSpPr>
          <p:nvPr/>
        </p:nvCxnSpPr>
        <p:spPr>
          <a:xfrm rot="5400000">
            <a:off x="4018156" y="3971176"/>
            <a:ext cx="1143000" cy="353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 flipV="1">
            <a:off x="6323806" y="4407932"/>
            <a:ext cx="182959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76200" y="4572000"/>
            <a:ext cx="7271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Policy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19" idx="3"/>
            <a:endCxn id="8" idx="1"/>
          </p:cNvCxnSpPr>
          <p:nvPr/>
        </p:nvCxnSpPr>
        <p:spPr>
          <a:xfrm flipV="1">
            <a:off x="803322" y="4744998"/>
            <a:ext cx="1482678" cy="116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781800" y="3124200"/>
            <a:ext cx="8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1600200" y="3874532"/>
            <a:ext cx="1143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Tables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800600" y="3874532"/>
            <a:ext cx="19812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Noisy Views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2895600" y="3874532"/>
            <a:ext cx="1143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Views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4" name="Straight Arrow Connector 23"/>
          <p:cNvCxnSpPr>
            <a:stCxn id="13" idx="2"/>
            <a:endCxn id="20" idx="0"/>
          </p:cNvCxnSpPr>
          <p:nvPr/>
        </p:nvCxnSpPr>
        <p:spPr>
          <a:xfrm rot="5400000">
            <a:off x="3808606" y="3075826"/>
            <a:ext cx="457200" cy="11402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3" idx="2"/>
            <a:endCxn id="16" idx="0"/>
          </p:cNvCxnSpPr>
          <p:nvPr/>
        </p:nvCxnSpPr>
        <p:spPr>
          <a:xfrm rot="5400000">
            <a:off x="3160906" y="2428126"/>
            <a:ext cx="457200" cy="24356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3" idx="2"/>
            <a:endCxn id="18" idx="0"/>
          </p:cNvCxnSpPr>
          <p:nvPr/>
        </p:nvCxnSpPr>
        <p:spPr>
          <a:xfrm rot="16200000" flipH="1">
            <a:off x="4970656" y="3053988"/>
            <a:ext cx="457200" cy="11838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1078562" y="2907268"/>
            <a:ext cx="219803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Enforce authorization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 rot="16200000" flipH="1">
            <a:off x="3162300" y="3238500"/>
            <a:ext cx="4572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3276600" y="3124200"/>
            <a:ext cx="7620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5650562" y="2362200"/>
            <a:ext cx="259333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Rewrite as we saw before</a:t>
            </a:r>
            <a:endParaRPr lang="en-US" dirty="0"/>
          </a:p>
        </p:txBody>
      </p:sp>
      <p:cxnSp>
        <p:nvCxnSpPr>
          <p:cNvPr id="44" name="Straight Connector 43"/>
          <p:cNvCxnSpPr>
            <a:stCxn id="42" idx="1"/>
          </p:cNvCxnSpPr>
          <p:nvPr/>
        </p:nvCxnSpPr>
        <p:spPr>
          <a:xfrm rot="10800000" flipV="1">
            <a:off x="5257800" y="2546866"/>
            <a:ext cx="392762" cy="11107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ontent Placeholder 3"/>
          <p:cNvSpPr>
            <a:spLocks noGrp="1"/>
          </p:cNvSpPr>
          <p:nvPr>
            <p:ph sz="quarter" idx="1"/>
          </p:nvPr>
        </p:nvSpPr>
        <p:spPr>
          <a:xfrm>
            <a:off x="2438400" y="1219200"/>
            <a:ext cx="5257800" cy="1371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Select Drug, Side-Effect, </a:t>
            </a:r>
            <a:r>
              <a:rPr lang="en-US" sz="2000" dirty="0" err="1" smtClean="0"/>
              <a:t>Cnt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From </a:t>
            </a:r>
            <a:r>
              <a:rPr lang="en-US" sz="2000" dirty="0" err="1" smtClean="0"/>
              <a:t>DrugCounts</a:t>
            </a:r>
            <a:r>
              <a:rPr lang="en-US" sz="2000" dirty="0" smtClean="0"/>
              <a:t>, Side-Effects</a:t>
            </a:r>
          </a:p>
          <a:p>
            <a:pPr>
              <a:buNone/>
            </a:pPr>
            <a:r>
              <a:rPr lang="en-US" sz="2000" dirty="0" smtClean="0"/>
              <a:t>Where </a:t>
            </a:r>
            <a:r>
              <a:rPr lang="en-US" sz="2000" dirty="0" err="1" smtClean="0"/>
              <a:t>DrugCounts.Drug</a:t>
            </a:r>
            <a:r>
              <a:rPr lang="en-US" sz="2000" dirty="0" smtClean="0"/>
              <a:t> = Side-</a:t>
            </a:r>
            <a:r>
              <a:rPr lang="en-US" sz="2000" dirty="0" err="1" smtClean="0"/>
              <a:t>Effects.Drug</a:t>
            </a:r>
            <a:endParaRPr lang="en-US" sz="2000" dirty="0"/>
          </a:p>
        </p:txBody>
      </p:sp>
      <p:sp>
        <p:nvSpPr>
          <p:cNvPr id="49" name="Oval 48"/>
          <p:cNvSpPr/>
          <p:nvPr/>
        </p:nvSpPr>
        <p:spPr>
          <a:xfrm>
            <a:off x="4495800" y="1600200"/>
            <a:ext cx="14478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3048000" y="1600200"/>
            <a:ext cx="14478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4419600" y="5955268"/>
            <a:ext cx="772969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DBMS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57740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2" grpId="0" animBg="1"/>
      <p:bldP spid="48" grpId="0" build="p"/>
      <p:bldP spid="49" grpId="0" animBg="1"/>
      <p:bldP spid="50" grpId="1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Differential Privacy Parameters [SIGMOD09]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27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424708"/>
            <a:ext cx="4953000" cy="4902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28600" y="3275577"/>
            <a:ext cx="1463862" cy="92333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dirty="0" smtClean="0"/>
              <a:t>Need to set</a:t>
            </a:r>
          </a:p>
          <a:p>
            <a:pPr marL="0" lvl="1"/>
            <a:r>
              <a:rPr lang="en-US" dirty="0" smtClean="0"/>
              <a:t>parameters </a:t>
            </a:r>
            <a:r>
              <a:rPr lang="el-GR" dirty="0" smtClean="0"/>
              <a:t>ε</a:t>
            </a:r>
            <a:r>
              <a:rPr lang="en-US" dirty="0" smtClean="0"/>
              <a:t>,</a:t>
            </a:r>
          </a:p>
          <a:p>
            <a:pPr marL="0" lvl="1"/>
            <a:r>
              <a:rPr lang="en-US" dirty="0" smtClean="0"/>
              <a:t>Budget</a:t>
            </a:r>
          </a:p>
        </p:txBody>
      </p:sp>
      <p:cxnSp>
        <p:nvCxnSpPr>
          <p:cNvPr id="10" name="Straight Arrow Connector 9"/>
          <p:cNvCxnSpPr>
            <a:stCxn id="9" idx="3"/>
          </p:cNvCxnSpPr>
          <p:nvPr/>
        </p:nvCxnSpPr>
        <p:spPr>
          <a:xfrm flipV="1">
            <a:off x="1692462" y="2895604"/>
            <a:ext cx="745938" cy="84163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9" idx="3"/>
          </p:cNvCxnSpPr>
          <p:nvPr/>
        </p:nvCxnSpPr>
        <p:spPr>
          <a:xfrm flipV="1">
            <a:off x="1692462" y="1676404"/>
            <a:ext cx="2041338" cy="206083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77752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Noisy View Architecture: Differential Privacy Parameters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219200" y="2807732"/>
            <a:ext cx="6705600" cy="26024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600200" y="4331732"/>
            <a:ext cx="5943600" cy="6096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634201" y="4419600"/>
            <a:ext cx="1775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Execution Engine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0" y="3569732"/>
            <a:ext cx="4572000" cy="369332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Authorization Aware Privacy Subsystem</a:t>
            </a:r>
            <a:endParaRPr lang="en-US" dirty="0"/>
          </a:p>
        </p:txBody>
      </p:sp>
      <p:cxnSp>
        <p:nvCxnSpPr>
          <p:cNvPr id="10" name="Straight Arrow Connector 9"/>
          <p:cNvCxnSpPr>
            <a:stCxn id="8" idx="2"/>
            <a:endCxn id="6" idx="0"/>
          </p:cNvCxnSpPr>
          <p:nvPr/>
        </p:nvCxnSpPr>
        <p:spPr>
          <a:xfrm rot="5400000">
            <a:off x="4375666" y="4135398"/>
            <a:ext cx="39266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4191000" y="2057400"/>
            <a:ext cx="742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(Q,</a:t>
            </a:r>
            <a:r>
              <a:rPr lang="el-GR" dirty="0" smtClean="0"/>
              <a:t> </a:t>
            </a:r>
            <a:r>
              <a:rPr lang="el-GR" dirty="0" smtClean="0">
                <a:solidFill>
                  <a:srgbClr val="FF0000"/>
                </a:solidFill>
              </a:rPr>
              <a:t>ε</a:t>
            </a:r>
            <a:r>
              <a:rPr lang="en-US" dirty="0" smtClean="0">
                <a:latin typeface="Candara"/>
              </a:rPr>
              <a:t>)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13" idx="2"/>
            <a:endCxn id="8" idx="0"/>
          </p:cNvCxnSpPr>
          <p:nvPr/>
        </p:nvCxnSpPr>
        <p:spPr>
          <a:xfrm rot="16200000" flipH="1">
            <a:off x="3995628" y="2993360"/>
            <a:ext cx="1143000" cy="97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 flipH="1" flipV="1">
            <a:off x="6323806" y="3417332"/>
            <a:ext cx="1829594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-44761" y="3352800"/>
            <a:ext cx="118776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Auth. Policy,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Privacy </a:t>
            </a:r>
          </a:p>
          <a:p>
            <a:r>
              <a:rPr lang="en-US" sz="1600" dirty="0" smtClean="0">
                <a:solidFill>
                  <a:srgbClr val="FF0000"/>
                </a:solidFill>
              </a:rPr>
              <a:t>Budget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21" name="Straight Arrow Connector 20"/>
          <p:cNvCxnSpPr>
            <a:stCxn id="19" idx="3"/>
            <a:endCxn id="8" idx="1"/>
          </p:cNvCxnSpPr>
          <p:nvPr/>
        </p:nvCxnSpPr>
        <p:spPr>
          <a:xfrm flipV="1">
            <a:off x="1143000" y="3754398"/>
            <a:ext cx="1143000" cy="139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781800" y="2133600"/>
            <a:ext cx="854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1600200" y="2883932"/>
            <a:ext cx="1143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Tables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4800600" y="2883932"/>
            <a:ext cx="1981200" cy="4572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Noisy Views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Oval 19"/>
          <p:cNvSpPr/>
          <p:nvPr/>
        </p:nvSpPr>
        <p:spPr>
          <a:xfrm>
            <a:off x="2895600" y="2883932"/>
            <a:ext cx="11430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Views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4" name="Straight Arrow Connector 23"/>
          <p:cNvCxnSpPr>
            <a:stCxn id="13" idx="2"/>
            <a:endCxn id="20" idx="0"/>
          </p:cNvCxnSpPr>
          <p:nvPr/>
        </p:nvCxnSpPr>
        <p:spPr>
          <a:xfrm rot="5400000">
            <a:off x="3786078" y="2107754"/>
            <a:ext cx="457200" cy="109515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3" idx="2"/>
            <a:endCxn id="16" idx="0"/>
          </p:cNvCxnSpPr>
          <p:nvPr/>
        </p:nvCxnSpPr>
        <p:spPr>
          <a:xfrm rot="5400000">
            <a:off x="3138378" y="1460054"/>
            <a:ext cx="457200" cy="239055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3" idx="2"/>
            <a:endCxn id="18" idx="0"/>
          </p:cNvCxnSpPr>
          <p:nvPr/>
        </p:nvCxnSpPr>
        <p:spPr>
          <a:xfrm rot="16200000" flipH="1">
            <a:off x="4948128" y="2040860"/>
            <a:ext cx="457200" cy="122894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228600" y="1667470"/>
            <a:ext cx="2667000" cy="92333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en-US" dirty="0" smtClean="0"/>
              <a:t>Fall back to access control</a:t>
            </a:r>
          </a:p>
          <a:p>
            <a:pPr marL="0" lvl="1"/>
            <a:r>
              <a:rPr lang="en-US" dirty="0"/>
              <a:t>a</a:t>
            </a:r>
            <a:r>
              <a:rPr lang="en-US" dirty="0" smtClean="0"/>
              <a:t>fter budget exhausted</a:t>
            </a:r>
          </a:p>
          <a:p>
            <a:pPr marL="0" lvl="1"/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4419600" y="5029200"/>
            <a:ext cx="772969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DBMS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57740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 and Future Work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Noisy view based architecture to incorporate privacy-preserving query answering with access control in a DBMS</a:t>
            </a:r>
          </a:p>
          <a:p>
            <a:pPr lvl="1"/>
            <a:r>
              <a:rPr lang="en-US" dirty="0" smtClean="0"/>
              <a:t>Based </a:t>
            </a:r>
            <a:r>
              <a:rPr lang="en-US" dirty="0" smtClean="0"/>
              <a:t>on differential privacy</a:t>
            </a:r>
          </a:p>
          <a:p>
            <a:pPr lvl="1"/>
            <a:r>
              <a:rPr lang="en-US" dirty="0" smtClean="0"/>
              <a:t>Needs minimal changes to engine</a:t>
            </a:r>
          </a:p>
          <a:p>
            <a:pPr lvl="1"/>
            <a:r>
              <a:rPr lang="en-US" dirty="0" smtClean="0"/>
              <a:t>Guarantee: Differential privacy relative to authorizations</a:t>
            </a:r>
          </a:p>
          <a:p>
            <a:pPr lvl="1"/>
            <a:r>
              <a:rPr lang="en-US" dirty="0" smtClean="0"/>
              <a:t>Baggage of differential privacy</a:t>
            </a:r>
          </a:p>
          <a:p>
            <a:pPr lvl="2"/>
            <a:r>
              <a:rPr lang="en-US" dirty="0" smtClean="0"/>
              <a:t>Non-deterministic</a:t>
            </a:r>
          </a:p>
          <a:p>
            <a:pPr lvl="2"/>
            <a:r>
              <a:rPr lang="en-US" dirty="0" smtClean="0"/>
              <a:t>Per-query privacy parameter</a:t>
            </a:r>
          </a:p>
          <a:p>
            <a:pPr lvl="2"/>
            <a:r>
              <a:rPr lang="en-US" dirty="0" smtClean="0"/>
              <a:t>Overall privacy budget</a:t>
            </a:r>
          </a:p>
          <a:p>
            <a:r>
              <a:rPr lang="en-US" dirty="0" smtClean="0"/>
              <a:t>Open Issues</a:t>
            </a:r>
          </a:p>
          <a:p>
            <a:pPr lvl="1"/>
            <a:r>
              <a:rPr lang="en-US" dirty="0" smtClean="0"/>
              <a:t>Larger class of noisy views (can we support arbitrary SQL?)</a:t>
            </a:r>
          </a:p>
          <a:p>
            <a:pPr lvl="1"/>
            <a:r>
              <a:rPr lang="en-US" dirty="0" smtClean="0"/>
              <a:t>Benchmark the privacy-utility tradeoff for complex data analysis, e.g. TPC-H, TPC-DS.</a:t>
            </a:r>
          </a:p>
          <a:p>
            <a:pPr lvl="1"/>
            <a:r>
              <a:rPr lang="en-US" dirty="0" smtClean="0"/>
              <a:t>Query </a:t>
            </a:r>
            <a:r>
              <a:rPr lang="en-US" dirty="0" smtClean="0"/>
              <a:t>Optimization</a:t>
            </a:r>
          </a:p>
          <a:p>
            <a:pPr lvl="1"/>
            <a:r>
              <a:rPr lang="en-US" dirty="0" smtClean="0"/>
              <a:t>Integrating Access Control with other </a:t>
            </a:r>
            <a:r>
              <a:rPr lang="en-US" dirty="0" smtClean="0"/>
              <a:t>p</a:t>
            </a:r>
            <a:r>
              <a:rPr lang="en-US" dirty="0" smtClean="0"/>
              <a:t>rivacy </a:t>
            </a:r>
            <a:r>
              <a:rPr lang="en-US" dirty="0" smtClean="0"/>
              <a:t>m</a:t>
            </a:r>
            <a:r>
              <a:rPr lang="en-US" dirty="0" smtClean="0"/>
              <a:t>odels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1080117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Publishing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827657413"/>
              </p:ext>
            </p:extLst>
          </p:nvPr>
        </p:nvGraphicFramePr>
        <p:xfrm>
          <a:off x="1524000" y="1524000"/>
          <a:ext cx="5486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762000"/>
                <a:gridCol w="990600"/>
                <a:gridCol w="1143000"/>
                <a:gridCol w="1676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Zipcode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Disease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13068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Heart disease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13068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Flu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Carol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13068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Viral disease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933869" y="1066800"/>
            <a:ext cx="2805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Patients [</a:t>
            </a:r>
            <a:r>
              <a:rPr lang="en-US" sz="2400" dirty="0" smtClean="0"/>
              <a:t>FTDB2009</a:t>
            </a:r>
            <a:r>
              <a:rPr lang="en-US" sz="2400" dirty="0" smtClean="0"/>
              <a:t>]</a:t>
            </a:r>
            <a:endParaRPr lang="en-US" sz="2400" dirty="0"/>
          </a:p>
        </p:txBody>
      </p:sp>
      <p:graphicFrame>
        <p:nvGraphicFramePr>
          <p:cNvPr id="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812889239"/>
              </p:ext>
            </p:extLst>
          </p:nvPr>
        </p:nvGraphicFramePr>
        <p:xfrm>
          <a:off x="1752600" y="4241800"/>
          <a:ext cx="4572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990600"/>
                <a:gridCol w="10668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Age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Gender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Zipcode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Disease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[20-29]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1****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Heart disease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[20-29]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1****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Flu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[20-29]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1****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Viral disease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520153" y="3856335"/>
            <a:ext cx="28138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Patients-</a:t>
            </a:r>
            <a:r>
              <a:rPr lang="en-US" sz="2400" dirty="0" err="1" smtClean="0"/>
              <a:t>Anonymized</a:t>
            </a:r>
            <a:endParaRPr lang="en-US" sz="2400" dirty="0"/>
          </a:p>
        </p:txBody>
      </p:sp>
      <p:sp>
        <p:nvSpPr>
          <p:cNvPr id="14" name="Down Arrow 13"/>
          <p:cNvSpPr/>
          <p:nvPr/>
        </p:nvSpPr>
        <p:spPr>
          <a:xfrm>
            <a:off x="3962400" y="3429000"/>
            <a:ext cx="2286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/>
          <p:cNvGrpSpPr/>
          <p:nvPr/>
        </p:nvGrpSpPr>
        <p:grpSpPr>
          <a:xfrm>
            <a:off x="6324600" y="4419600"/>
            <a:ext cx="1676400" cy="1447800"/>
            <a:chOff x="6324600" y="4419600"/>
            <a:chExt cx="1676400" cy="1447800"/>
          </a:xfrm>
        </p:grpSpPr>
        <p:sp>
          <p:nvSpPr>
            <p:cNvPr id="15" name="TextBox 14"/>
            <p:cNvSpPr txBox="1"/>
            <p:nvPr/>
          </p:nvSpPr>
          <p:spPr>
            <a:xfrm>
              <a:off x="7510160" y="4419600"/>
              <a:ext cx="4908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Q1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510160" y="5498068"/>
              <a:ext cx="4908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Qn</a:t>
              </a:r>
              <a:endParaRPr lang="en-US" dirty="0"/>
            </a:p>
          </p:txBody>
        </p:sp>
        <p:cxnSp>
          <p:nvCxnSpPr>
            <p:cNvPr id="18" name="Straight Connector 17"/>
            <p:cNvCxnSpPr>
              <a:stCxn id="15" idx="1"/>
            </p:cNvCxnSpPr>
            <p:nvPr/>
          </p:nvCxnSpPr>
          <p:spPr>
            <a:xfrm rot="10800000" flipV="1">
              <a:off x="6324600" y="4604266"/>
              <a:ext cx="1185560" cy="5773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16" idx="1"/>
            </p:cNvCxnSpPr>
            <p:nvPr/>
          </p:nvCxnSpPr>
          <p:spPr>
            <a:xfrm rot="10800000">
              <a:off x="6324600" y="5181600"/>
              <a:ext cx="1185560" cy="5011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7620000" y="4648200"/>
              <a:ext cx="2359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620000" y="4800600"/>
              <a:ext cx="2359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620000" y="4964668"/>
              <a:ext cx="2359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</a:t>
              </a:r>
            </a:p>
          </p:txBody>
        </p:sp>
      </p:grpSp>
      <p:sp>
        <p:nvSpPr>
          <p:cNvPr id="25" name="Rectangle 24"/>
          <p:cNvSpPr/>
          <p:nvPr/>
        </p:nvSpPr>
        <p:spPr>
          <a:xfrm>
            <a:off x="6172200" y="3505200"/>
            <a:ext cx="2602437" cy="646331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K-Anonymity, L-Diversity, T-Closeness</a:t>
            </a:r>
          </a:p>
        </p:txBody>
      </p:sp>
    </p:spTree>
    <p:extLst>
      <p:ext uri="{BB962C8B-B14F-4D97-AF65-F5344CB8AC3E}">
        <p14:creationId xmlns:p14="http://schemas.microsoft.com/office/powerpoint/2010/main" xmlns="" val="418980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Privacy-Aware Query Answering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827657413"/>
              </p:ext>
            </p:extLst>
          </p:nvPr>
        </p:nvGraphicFramePr>
        <p:xfrm>
          <a:off x="1524000" y="1524000"/>
          <a:ext cx="54864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762000"/>
                <a:gridCol w="990600"/>
                <a:gridCol w="1143000"/>
                <a:gridCol w="1676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Zipcode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Disease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Ann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13068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Heart disease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Bob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13068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Flu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Carol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13068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Viral disease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933869" y="1066800"/>
            <a:ext cx="2805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Patients </a:t>
            </a:r>
            <a:r>
              <a:rPr lang="en-US" sz="2400" smtClean="0"/>
              <a:t>[</a:t>
            </a:r>
            <a:r>
              <a:rPr lang="en-US" sz="2400" smtClean="0"/>
              <a:t>FTDB2009</a:t>
            </a:r>
            <a:r>
              <a:rPr lang="en-US" sz="2400" dirty="0" smtClean="0"/>
              <a:t>]</a:t>
            </a:r>
            <a:endParaRPr lang="en-US" sz="2400" dirty="0"/>
          </a:p>
        </p:txBody>
      </p:sp>
      <p:graphicFrame>
        <p:nvGraphicFramePr>
          <p:cNvPr id="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812889239"/>
              </p:ext>
            </p:extLst>
          </p:nvPr>
        </p:nvGraphicFramePr>
        <p:xfrm>
          <a:off x="1752600" y="4241800"/>
          <a:ext cx="4572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990600"/>
                <a:gridCol w="10668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Age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Gender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Zipcode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Disease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[20-29]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1****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Heart disease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[20-29]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1****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Flu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[20-29]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1****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Viral disease</a:t>
                      </a:r>
                      <a:endParaRPr 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…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520153" y="3856335"/>
            <a:ext cx="28138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Patients-</a:t>
            </a:r>
            <a:r>
              <a:rPr lang="en-US" sz="2400" dirty="0" err="1" smtClean="0"/>
              <a:t>Anonymized</a:t>
            </a:r>
            <a:endParaRPr lang="en-US" sz="2400" dirty="0"/>
          </a:p>
        </p:txBody>
      </p:sp>
      <p:sp>
        <p:nvSpPr>
          <p:cNvPr id="14" name="Down Arrow 13"/>
          <p:cNvSpPr/>
          <p:nvPr/>
        </p:nvSpPr>
        <p:spPr>
          <a:xfrm>
            <a:off x="3962400" y="3429000"/>
            <a:ext cx="228600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3"/>
          <p:cNvGrpSpPr/>
          <p:nvPr/>
        </p:nvGrpSpPr>
        <p:grpSpPr>
          <a:xfrm>
            <a:off x="7010400" y="1676400"/>
            <a:ext cx="1676400" cy="1447800"/>
            <a:chOff x="6324600" y="4419600"/>
            <a:chExt cx="1676400" cy="1447800"/>
          </a:xfrm>
        </p:grpSpPr>
        <p:sp>
          <p:nvSpPr>
            <p:cNvPr id="15" name="TextBox 14"/>
            <p:cNvSpPr txBox="1"/>
            <p:nvPr/>
          </p:nvSpPr>
          <p:spPr>
            <a:xfrm>
              <a:off x="7510160" y="4419600"/>
              <a:ext cx="4908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Q1</a:t>
              </a:r>
              <a:endParaRPr lang="en-US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7510160" y="5498068"/>
              <a:ext cx="4908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Qn</a:t>
              </a:r>
              <a:endParaRPr lang="en-US" dirty="0"/>
            </a:p>
          </p:txBody>
        </p:sp>
        <p:cxnSp>
          <p:nvCxnSpPr>
            <p:cNvPr id="18" name="Straight Connector 17"/>
            <p:cNvCxnSpPr>
              <a:stCxn id="15" idx="1"/>
            </p:cNvCxnSpPr>
            <p:nvPr/>
          </p:nvCxnSpPr>
          <p:spPr>
            <a:xfrm rot="10800000" flipV="1">
              <a:off x="6324600" y="4604266"/>
              <a:ext cx="1185560" cy="5773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16" idx="1"/>
            </p:cNvCxnSpPr>
            <p:nvPr/>
          </p:nvCxnSpPr>
          <p:spPr>
            <a:xfrm rot="10800000">
              <a:off x="6324600" y="5181600"/>
              <a:ext cx="1185560" cy="5011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7620000" y="4648200"/>
              <a:ext cx="2359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620000" y="4800600"/>
              <a:ext cx="2359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620000" y="4964668"/>
              <a:ext cx="23596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.</a:t>
              </a:r>
            </a:p>
          </p:txBody>
        </p:sp>
      </p:grpSp>
      <p:sp>
        <p:nvSpPr>
          <p:cNvPr id="17" name="Multiply 16"/>
          <p:cNvSpPr/>
          <p:nvPr/>
        </p:nvSpPr>
        <p:spPr>
          <a:xfrm>
            <a:off x="3199798" y="4289136"/>
            <a:ext cx="1714500" cy="1349664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312963" y="3505200"/>
            <a:ext cx="2602437" cy="646331"/>
          </a:xfrm>
          <a:prstGeom prst="rect">
            <a:avLst/>
          </a:prstGeom>
          <a:solidFill>
            <a:schemeClr val="bg2"/>
          </a:solidFill>
          <a:ln>
            <a:solidFill>
              <a:schemeClr val="tx2"/>
            </a:solidFill>
          </a:ln>
        </p:spPr>
        <p:txBody>
          <a:bodyPr wrap="square">
            <a:spAutoFit/>
          </a:bodyPr>
          <a:lstStyle/>
          <a:p>
            <a:r>
              <a:rPr lang="en-US" dirty="0" smtClean="0"/>
              <a:t>Differential Privacy, Privacy-Preserving OLAP</a:t>
            </a:r>
          </a:p>
        </p:txBody>
      </p:sp>
    </p:spTree>
    <p:extLst>
      <p:ext uri="{BB962C8B-B14F-4D97-AF65-F5344CB8AC3E}">
        <p14:creationId xmlns:p14="http://schemas.microsoft.com/office/powerpoint/2010/main" xmlns="" val="418980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Publishing Vs Query Answering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5257800"/>
          </a:xfrm>
        </p:spPr>
        <p:txBody>
          <a:bodyPr/>
          <a:lstStyle/>
          <a:p>
            <a:r>
              <a:rPr lang="en-US" dirty="0" smtClean="0"/>
              <a:t>Jury is still out</a:t>
            </a:r>
          </a:p>
          <a:p>
            <a:r>
              <a:rPr lang="en-US" dirty="0" smtClean="0"/>
              <a:t>Data Publishing</a:t>
            </a:r>
          </a:p>
          <a:p>
            <a:pPr lvl="1"/>
            <a:r>
              <a:rPr lang="en-US" dirty="0" smtClean="0"/>
              <a:t>No impact on DBMS</a:t>
            </a:r>
          </a:p>
          <a:p>
            <a:pPr lvl="1"/>
            <a:r>
              <a:rPr lang="en-US" dirty="0" smtClean="0"/>
              <a:t>De-identification algorithms over published data are getting increasingly sophisticated</a:t>
            </a:r>
          </a:p>
          <a:p>
            <a:r>
              <a:rPr lang="en-US" dirty="0" smtClean="0"/>
              <a:t>Need to take a hard look at the query answering paradigm</a:t>
            </a:r>
          </a:p>
          <a:p>
            <a:pPr lvl="1"/>
            <a:r>
              <a:rPr lang="en-US" dirty="0" smtClean="0"/>
              <a:t>Potential implications for DBMS</a:t>
            </a:r>
          </a:p>
          <a:p>
            <a:pPr lvl="1"/>
            <a:r>
              <a:rPr lang="en-US" sz="2400" dirty="0" smtClean="0"/>
              <a:t>“An interactive, query-based approach is generally superior from the privacy perspective to the “release-and-forget” approach” </a:t>
            </a:r>
            <a:r>
              <a:rPr lang="en-US" dirty="0" smtClean="0"/>
              <a:t>[CACM’10]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 “Privacy-Aware” = (Fine-Grained) Access Control (FGA)?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676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Every user is allowed to view only subset of data (</a:t>
            </a:r>
            <a:r>
              <a:rPr lang="en-US" i="1" dirty="0" smtClean="0"/>
              <a:t>authorization view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Subset defined using a predicate</a:t>
            </a:r>
          </a:p>
          <a:p>
            <a:r>
              <a:rPr lang="en-US" dirty="0" smtClean="0"/>
              <a:t>Queries are (logically) rewritten to go against subset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66800" y="3048000"/>
            <a:ext cx="19162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Select *</a:t>
            </a:r>
          </a:p>
          <a:p>
            <a:r>
              <a:rPr lang="en-US" sz="2400" dirty="0" smtClean="0"/>
              <a:t>From Patients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066800" y="3817203"/>
            <a:ext cx="3505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Where </a:t>
            </a:r>
            <a:r>
              <a:rPr lang="en-US" sz="2400" dirty="0" err="1" smtClean="0">
                <a:solidFill>
                  <a:srgbClr val="FF0000"/>
                </a:solidFill>
              </a:rPr>
              <a:t>Patients.Physician</a:t>
            </a:r>
            <a:r>
              <a:rPr lang="en-US" sz="2400" dirty="0" smtClean="0">
                <a:solidFill>
                  <a:srgbClr val="FF0000"/>
                </a:solidFill>
              </a:rPr>
              <a:t> = </a:t>
            </a:r>
            <a:r>
              <a:rPr lang="en-US" sz="2400" dirty="0" err="1" smtClean="0">
                <a:solidFill>
                  <a:srgbClr val="FF0000"/>
                </a:solidFill>
              </a:rPr>
              <a:t>userID</a:t>
            </a:r>
            <a:r>
              <a:rPr lang="en-US" sz="2400" dirty="0" smtClean="0">
                <a:solidFill>
                  <a:srgbClr val="FF0000"/>
                </a:solidFill>
              </a:rPr>
              <a:t>()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Is “Privacy-Aware” = (Fine-Grained) Access Control (FGA)?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676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Every user is allowed to view only subset of data (</a:t>
            </a:r>
            <a:r>
              <a:rPr lang="en-US" i="1" dirty="0" smtClean="0"/>
              <a:t>authorization view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Subset defined using a predicate</a:t>
            </a:r>
          </a:p>
          <a:p>
            <a:r>
              <a:rPr lang="en-US" dirty="0" smtClean="0"/>
              <a:t>Queries are (logically) rewritten to go against subset</a:t>
            </a:r>
            <a:endParaRPr lang="en-US" dirty="0"/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914400" y="2971800"/>
            <a:ext cx="6096000" cy="2514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Select  Drug, count(*)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From Patients right outer join Drugs on Drug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Where (Select count(*) From Side-Effects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Where Drug =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Drugs.Drug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&gt; 3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Group by Drug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914400" y="2971800"/>
            <a:ext cx="6096000" cy="3429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Select  Drug, count(*)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From Patients right outer join Drugs on Drug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Where (Select count(*) From Side-Effects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Where Drug =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Drugs.Drug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auth(Side-Effects)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&gt; 3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and auth(Patients) and auth(Drugs)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Group by Drug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6000"/>
              <a:buFont typeface="Wingdings 3"/>
              <a:buChar char="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Authorization is “Black and White”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767840"/>
            <a:ext cx="8229600" cy="4099560"/>
          </a:xfrm>
        </p:spPr>
        <p:txBody>
          <a:bodyPr/>
          <a:lstStyle/>
          <a:p>
            <a:r>
              <a:rPr lang="en-US" dirty="0" smtClean="0"/>
              <a:t>Query: Count the number of cancer patients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3124200" y="2453640"/>
            <a:ext cx="2514600" cy="2057400"/>
            <a:chOff x="5791200" y="1295400"/>
            <a:chExt cx="2362200" cy="1828800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5791200" y="3124200"/>
              <a:ext cx="2362200" cy="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flipV="1">
              <a:off x="5791200" y="1295400"/>
              <a:ext cx="0" cy="18288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/>
        </p:nvSpPr>
        <p:spPr>
          <a:xfrm>
            <a:off x="4191000" y="4587240"/>
            <a:ext cx="7569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Utility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209800" y="3520440"/>
            <a:ext cx="84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Privacy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5181600" y="4358640"/>
            <a:ext cx="228600" cy="2286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3048000" y="2834640"/>
            <a:ext cx="190500" cy="190500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5638800" y="3596640"/>
            <a:ext cx="31341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Grant access to cancer patients</a:t>
            </a:r>
          </a:p>
          <a:p>
            <a:r>
              <a:rPr lang="en-US" dirty="0" smtClean="0"/>
              <a:t>(Return accurate count)</a:t>
            </a:r>
            <a:endParaRPr lang="en-US" dirty="0"/>
          </a:p>
        </p:txBody>
      </p:sp>
      <p:cxnSp>
        <p:nvCxnSpPr>
          <p:cNvPr id="20" name="Straight Arrow Connector 19"/>
          <p:cNvCxnSpPr>
            <a:stCxn id="18" idx="1"/>
            <a:endCxn id="16" idx="0"/>
          </p:cNvCxnSpPr>
          <p:nvPr/>
        </p:nvCxnSpPr>
        <p:spPr>
          <a:xfrm rot="10800000" flipV="1">
            <a:off x="5295900" y="3919806"/>
            <a:ext cx="342900" cy="4388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997091" y="2377439"/>
            <a:ext cx="3076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Deny access to cancer patients</a:t>
            </a:r>
            <a:endParaRPr lang="en-US" dirty="0"/>
          </a:p>
        </p:txBody>
      </p:sp>
      <p:cxnSp>
        <p:nvCxnSpPr>
          <p:cNvPr id="22" name="Straight Arrow Connector 21"/>
          <p:cNvCxnSpPr>
            <a:stCxn id="21" idx="1"/>
            <a:endCxn id="17" idx="7"/>
          </p:cNvCxnSpPr>
          <p:nvPr/>
        </p:nvCxnSpPr>
        <p:spPr>
          <a:xfrm rot="10800000" flipV="1">
            <a:off x="3210603" y="2562104"/>
            <a:ext cx="786489" cy="3004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Beyond “Black and White”: Differential Privacy [SIGMOD09]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51246-20D5-41EC-B930-16BF1DB19D08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424708"/>
            <a:ext cx="4953000" cy="49020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934200" y="1905000"/>
            <a:ext cx="2086020" cy="1200329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dirty="0"/>
              <a:t>P</a:t>
            </a:r>
            <a:r>
              <a:rPr lang="en-US" dirty="0" smtClean="0"/>
              <a:t>erturb </a:t>
            </a:r>
            <a:r>
              <a:rPr lang="en-US" dirty="0"/>
              <a:t>the </a:t>
            </a:r>
            <a:r>
              <a:rPr lang="en-US" i="1" dirty="0"/>
              <a:t>output</a:t>
            </a:r>
            <a:r>
              <a:rPr lang="en-US" dirty="0"/>
              <a:t> </a:t>
            </a:r>
            <a:endParaRPr lang="en-US" dirty="0" smtClean="0"/>
          </a:p>
          <a:p>
            <a:pPr marL="0" lvl="1"/>
            <a:r>
              <a:rPr lang="en-US" dirty="0" smtClean="0"/>
              <a:t>of </a:t>
            </a:r>
            <a:r>
              <a:rPr lang="en-US" dirty="0" err="1" smtClean="0"/>
              <a:t>agg</a:t>
            </a:r>
            <a:r>
              <a:rPr lang="en-US" dirty="0" smtClean="0"/>
              <a:t>. computation</a:t>
            </a:r>
            <a:endParaRPr lang="en-US" dirty="0"/>
          </a:p>
          <a:p>
            <a:r>
              <a:rPr lang="en-US" dirty="0" smtClean="0"/>
              <a:t>(Requires no change</a:t>
            </a:r>
          </a:p>
          <a:p>
            <a:r>
              <a:rPr lang="en-US" dirty="0" smtClean="0"/>
              <a:t>in execution engine)</a:t>
            </a:r>
            <a:endParaRPr lang="en-US" dirty="0"/>
          </a:p>
        </p:txBody>
      </p:sp>
      <p:cxnSp>
        <p:nvCxnSpPr>
          <p:cNvPr id="7" name="Straight Arrow Connector 6"/>
          <p:cNvCxnSpPr>
            <a:stCxn id="5" idx="1"/>
          </p:cNvCxnSpPr>
          <p:nvPr/>
        </p:nvCxnSpPr>
        <p:spPr>
          <a:xfrm flipH="1" flipV="1">
            <a:off x="6096000" y="1676401"/>
            <a:ext cx="838200" cy="828764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28600" y="3275577"/>
            <a:ext cx="1463862" cy="923330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marL="0" lvl="1"/>
            <a:r>
              <a:rPr lang="en-US" dirty="0" smtClean="0"/>
              <a:t>Need to set</a:t>
            </a:r>
          </a:p>
          <a:p>
            <a:pPr marL="0" lvl="1"/>
            <a:r>
              <a:rPr lang="en-US" dirty="0" smtClean="0"/>
              <a:t>parameters </a:t>
            </a:r>
            <a:r>
              <a:rPr lang="el-GR" dirty="0" smtClean="0"/>
              <a:t>ε</a:t>
            </a:r>
            <a:r>
              <a:rPr lang="en-US" dirty="0" smtClean="0"/>
              <a:t>,</a:t>
            </a:r>
          </a:p>
          <a:p>
            <a:pPr marL="0" lvl="1"/>
            <a:r>
              <a:rPr lang="en-US" dirty="0" smtClean="0"/>
              <a:t>Budget</a:t>
            </a:r>
          </a:p>
        </p:txBody>
      </p:sp>
      <p:cxnSp>
        <p:nvCxnSpPr>
          <p:cNvPr id="10" name="Straight Arrow Connector 9"/>
          <p:cNvCxnSpPr>
            <a:stCxn id="9" idx="3"/>
          </p:cNvCxnSpPr>
          <p:nvPr/>
        </p:nvCxnSpPr>
        <p:spPr>
          <a:xfrm flipV="1">
            <a:off x="1692462" y="2895604"/>
            <a:ext cx="745938" cy="84163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9" idx="3"/>
          </p:cNvCxnSpPr>
          <p:nvPr/>
        </p:nvCxnSpPr>
        <p:spPr>
          <a:xfrm flipV="1">
            <a:off x="1692462" y="1676404"/>
            <a:ext cx="2041338" cy="206083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2971800" y="1371600"/>
            <a:ext cx="762000" cy="381000"/>
          </a:xfrm>
          <a:prstGeom prst="ellipse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381000" y="1333500"/>
            <a:ext cx="2514599" cy="646331"/>
          </a:xfrm>
          <a:prstGeom prst="rect">
            <a:avLst/>
          </a:prstGeom>
          <a:solidFill>
            <a:schemeClr val="bg2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lvl="1"/>
            <a:r>
              <a:rPr lang="en-US" dirty="0"/>
              <a:t>Count the number of cancer </a:t>
            </a:r>
            <a:r>
              <a:rPr lang="en-US" dirty="0" smtClean="0"/>
              <a:t>patients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6172200" y="4419600"/>
            <a:ext cx="2895600" cy="1200329"/>
          </a:xfrm>
          <a:prstGeom prst="rect">
            <a:avLst/>
          </a:prstGeom>
          <a:solidFill>
            <a:schemeClr val="bg2"/>
          </a:solidFill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US" b="1" dirty="0" smtClean="0"/>
              <a:t>Baggage</a:t>
            </a:r>
          </a:p>
          <a:p>
            <a:r>
              <a:rPr lang="en-US" dirty="0" smtClean="0"/>
              <a:t>Non-deterministic</a:t>
            </a:r>
          </a:p>
          <a:p>
            <a:r>
              <a:rPr lang="en-US" dirty="0" smtClean="0"/>
              <a:t>Per-query privacy parameter</a:t>
            </a:r>
          </a:p>
          <a:p>
            <a:r>
              <a:rPr lang="en-US" dirty="0" smtClean="0"/>
              <a:t>Overall privacy budget</a:t>
            </a:r>
          </a:p>
        </p:txBody>
      </p:sp>
    </p:spTree>
    <p:extLst>
      <p:ext uri="{BB962C8B-B14F-4D97-AF65-F5344CB8AC3E}">
        <p14:creationId xmlns:p14="http://schemas.microsoft.com/office/powerpoint/2010/main" xmlns="" val="4077752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3" grpId="0" animBg="1"/>
      <p:bldP spid="14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3536</TotalTime>
  <Words>1743</Words>
  <Application>Microsoft Office PowerPoint</Application>
  <PresentationFormat>On-screen Show (4:3)</PresentationFormat>
  <Paragraphs>672</Paragraphs>
  <Slides>29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Origin</vt:lpstr>
      <vt:lpstr>Database Access Control &amp; Privacy: Is There A Common Ground?</vt:lpstr>
      <vt:lpstr>Data Privacy</vt:lpstr>
      <vt:lpstr>Data Publishing</vt:lpstr>
      <vt:lpstr>Privacy-Aware Query Answering</vt:lpstr>
      <vt:lpstr>Data Publishing Vs Query Answering</vt:lpstr>
      <vt:lpstr>Is “Privacy-Aware” = (Fine-Grained) Access Control (FGA)?</vt:lpstr>
      <vt:lpstr>Is “Privacy-Aware” = (Fine-Grained) Access Control (FGA)?</vt:lpstr>
      <vt:lpstr>Authorization is “Black and White”</vt:lpstr>
      <vt:lpstr>Beyond “Black and White”: Differential Privacy [SIGMOD09]</vt:lpstr>
      <vt:lpstr>Seeking Common Ground</vt:lpstr>
      <vt:lpstr>What Does “Best of Both Worlds” Look Like?</vt:lpstr>
      <vt:lpstr>FGA </vt:lpstr>
      <vt:lpstr>Differential Privacy</vt:lpstr>
      <vt:lpstr>Mix And Match: FGA + Differential Privacy</vt:lpstr>
      <vt:lpstr>Architecture That Will Fail To Mix And Match</vt:lpstr>
      <vt:lpstr>Architecture That Will Fail To Mix And Match</vt:lpstr>
      <vt:lpstr>Authorization-Aware Data Privacy</vt:lpstr>
      <vt:lpstr>Query Rewriting</vt:lpstr>
      <vt:lpstr>Query Rewriting</vt:lpstr>
      <vt:lpstr>Query Rewriting</vt:lpstr>
      <vt:lpstr>Query Rewriting</vt:lpstr>
      <vt:lpstr>Class of Queries</vt:lpstr>
      <vt:lpstr>Our Privacy Guarantee: Relative Differential Privacy</vt:lpstr>
      <vt:lpstr>Noisy View</vt:lpstr>
      <vt:lpstr>Noisy View Examples</vt:lpstr>
      <vt:lpstr>Noisy View Architecture</vt:lpstr>
      <vt:lpstr>Differential Privacy Parameters [SIGMOD09]</vt:lpstr>
      <vt:lpstr>Noisy View Architecture: Differential Privacy Parameters</vt:lpstr>
      <vt:lpstr>Conclusions and Future Work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Synth: Synthetic Data Generation</dc:title>
  <dc:creator>Arvind Arasu</dc:creator>
  <cp:lastModifiedBy>priya</cp:lastModifiedBy>
  <cp:revision>1167</cp:revision>
  <dcterms:created xsi:type="dcterms:W3CDTF">2010-12-07T23:07:58Z</dcterms:created>
  <dcterms:modified xsi:type="dcterms:W3CDTF">2011-01-10T22:32:00Z</dcterms:modified>
</cp:coreProperties>
</file>