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4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8" r:id="rId3"/>
    <p:sldId id="272" r:id="rId4"/>
    <p:sldId id="277" r:id="rId5"/>
    <p:sldId id="292" r:id="rId6"/>
    <p:sldId id="293" r:id="rId7"/>
    <p:sldId id="294" r:id="rId8"/>
    <p:sldId id="295" r:id="rId9"/>
    <p:sldId id="288" r:id="rId10"/>
    <p:sldId id="300" r:id="rId11"/>
    <p:sldId id="276" r:id="rId12"/>
    <p:sldId id="283" r:id="rId13"/>
    <p:sldId id="284" r:id="rId14"/>
    <p:sldId id="286" r:id="rId15"/>
    <p:sldId id="297" r:id="rId16"/>
    <p:sldId id="285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445" autoAdjust="0"/>
    <p:restoredTop sz="87004" autoAdjust="0"/>
  </p:normalViewPr>
  <p:slideViewPr>
    <p:cSldViewPr snapToGrid="0" snapToObjects="1">
      <p:cViewPr>
        <p:scale>
          <a:sx n="76" d="100"/>
          <a:sy n="76" d="100"/>
        </p:scale>
        <p:origin x="-77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A1548-A6D8-FD4A-B57C-4D76500C0001}" type="datetimeFigureOut">
              <a:rPr lang="en-US" smtClean="0"/>
              <a:t>10/1/11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234A1-2569-AC43-AACC-97975507E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06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6E26D-7F33-164D-813D-2B0104628EA4}" type="datetimeFigureOut">
              <a:rPr lang="en-US" smtClean="0"/>
              <a:t>10/1/11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CF70F-2EA9-2644-A7A2-B497DFE4D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92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CF70F-2EA9-2644-A7A2-B497DFE4D8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42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CF70F-2EA9-2644-A7A2-B497DFE4D8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30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Ennio_Morricone</a:t>
            </a:r>
            <a:r>
              <a:rPr lang="en-US" dirty="0" smtClean="0"/>
              <a:t> </a:t>
            </a:r>
            <a:r>
              <a:rPr lang="en-US" dirty="0" err="1" smtClean="0"/>
              <a:t>hasType</a:t>
            </a:r>
            <a:r>
              <a:rPr lang="en-US" dirty="0" smtClean="0"/>
              <a:t> composer</a:t>
            </a:r>
          </a:p>
          <a:p>
            <a:r>
              <a:rPr lang="en-US" dirty="0" err="1" smtClean="0"/>
              <a:t>Ennio_Morricone</a:t>
            </a:r>
            <a:r>
              <a:rPr lang="en-US" dirty="0" smtClean="0"/>
              <a:t> </a:t>
            </a:r>
            <a:r>
              <a:rPr lang="en-US" dirty="0" err="1" smtClean="0"/>
              <a:t>composedMusicFor</a:t>
            </a:r>
            <a:r>
              <a:rPr lang="en-US" dirty="0" smtClean="0"/>
              <a:t> </a:t>
            </a:r>
            <a:r>
              <a:rPr lang="en-US" dirty="0" err="1" smtClean="0"/>
              <a:t>A_Fistful_of_Dollars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A_FistfulA_Fistful_of_Dollars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hasType</a:t>
            </a:r>
            <a:r>
              <a:rPr lang="en-US" baseline="0" dirty="0" smtClean="0"/>
              <a:t> film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Beethoven </a:t>
            </a:r>
            <a:r>
              <a:rPr lang="en-US" baseline="0" dirty="0" err="1" smtClean="0"/>
              <a:t>hasType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Classical_Composer</a:t>
            </a: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Xxxx</a:t>
            </a:r>
            <a:r>
              <a:rPr lang="en-US" baseline="0" dirty="0" smtClean="0"/>
              <a:t>      </a:t>
            </a:r>
            <a:r>
              <a:rPr lang="en-US" baseline="0" dirty="0" err="1" smtClean="0"/>
              <a:t>hasMusicFrom</a:t>
            </a:r>
            <a:r>
              <a:rPr lang="en-US" baseline="0" dirty="0" smtClean="0"/>
              <a:t> Beethoven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Xxxx</a:t>
            </a:r>
            <a:r>
              <a:rPr lang="en-US" baseline="0" dirty="0" smtClean="0"/>
              <a:t>      </a:t>
            </a:r>
            <a:r>
              <a:rPr lang="en-US" baseline="0" dirty="0" err="1" smtClean="0"/>
              <a:t>hasGenre</a:t>
            </a:r>
            <a:r>
              <a:rPr lang="en-US" baseline="0" dirty="0" smtClean="0"/>
              <a:t>  Romance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Romance    </a:t>
            </a:r>
            <a:r>
              <a:rPr lang="en-US" baseline="0" dirty="0" err="1" smtClean="0"/>
              <a:t>isa</a:t>
            </a:r>
            <a:r>
              <a:rPr lang="en-US" baseline="0" dirty="0" smtClean="0"/>
              <a:t> 	</a:t>
            </a:r>
            <a:r>
              <a:rPr lang="en-US" baseline="0" dirty="0" err="1" smtClean="0"/>
              <a:t>Film_Genre</a:t>
            </a: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BritneySpears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hasType</a:t>
            </a:r>
            <a:r>
              <a:rPr lang="en-US" baseline="0" dirty="0" smtClean="0"/>
              <a:t> Singer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Singer </a:t>
            </a:r>
            <a:r>
              <a:rPr lang="en-US" baseline="0" dirty="0" err="1" smtClean="0"/>
              <a:t>subClassOf</a:t>
            </a:r>
            <a:r>
              <a:rPr lang="en-US" baseline="0" dirty="0" smtClean="0"/>
              <a:t> Musician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Yyy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hasType</a:t>
            </a:r>
            <a:r>
              <a:rPr lang="en-US" baseline="0" dirty="0" smtClean="0"/>
              <a:t> Film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BritneySpears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composedFor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yyy</a:t>
            </a: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CF70F-2EA9-2644-A7A2-B497DFE4D8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6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chance for serendipitous discovery – “award-winning composers only”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CF70F-2EA9-2644-A7A2-B497DFE4D8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2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682C03ED-1C01-3C40-8016-907FB05A4459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IQ: Iterative Querying for Knowledge - CIDR 2011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4BA6-7E5A-7E40-999B-BE9FDAB85C6C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2EC0-3C72-1445-AC24-C81D3AB35AAB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DF7FEA2-6E8C-2243-88FF-D0EED4D9A6BE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IQ: Iterative Querying for Knowledge - CIDR 2011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88F5-06B7-A345-9617-C2ACCA844969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384E7-5D5C-924E-AE8D-16D4B955958C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5BF-8478-D747-BBD0-83BF7B962F6B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5208-15D5-A24F-961C-00AC35A1D256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AF67-22CF-C44C-A27A-839B72C518DB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AAA4-125F-F745-B650-38C0759D744F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1481044" cy="347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18E7616-08F7-BE46-BF16-D5CEFB9854D9}" type="datetime4">
              <a:rPr lang="en-US" smtClean="0"/>
              <a:t>January 10,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6344" y="18288"/>
            <a:ext cx="5605556" cy="347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IQ: Iterative Querying for Knowledge - CIDR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7" r:id="rId1"/>
    <p:sldLayoutId id="2147484448" r:id="rId2"/>
    <p:sldLayoutId id="2147484449" r:id="rId3"/>
    <p:sldLayoutId id="2147484450" r:id="rId4"/>
    <p:sldLayoutId id="2147484451" r:id="rId5"/>
    <p:sldLayoutId id="2147484452" r:id="rId6"/>
    <p:sldLayoutId id="2147484453" r:id="rId7"/>
    <p:sldLayoutId id="2147484454" r:id="rId8"/>
    <p:sldLayoutId id="2147484455" r:id="rId9"/>
    <p:sldLayoutId id="2147484456" r:id="rId10"/>
    <p:sldLayoutId id="2147484457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IQ: Iterative Querying for Knowledge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329816" cy="1752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Yosi</a:t>
            </a:r>
            <a:r>
              <a:rPr lang="en-US" dirty="0" smtClean="0"/>
              <a:t> Mass                </a:t>
            </a:r>
            <a:r>
              <a:rPr lang="en-US" sz="2000" dirty="0" smtClean="0"/>
              <a:t>IBM-Haifa and The Hebrew University, Israel</a:t>
            </a:r>
            <a:endParaRPr lang="en-US" dirty="0" smtClean="0"/>
          </a:p>
          <a:p>
            <a:r>
              <a:rPr lang="en-US" u="sng" dirty="0" smtClean="0"/>
              <a:t>Maya Ramanath</a:t>
            </a:r>
            <a:r>
              <a:rPr lang="en-US" dirty="0" smtClean="0"/>
              <a:t>      </a:t>
            </a:r>
            <a:r>
              <a:rPr lang="en-US" sz="2000" dirty="0" smtClean="0"/>
              <a:t>Max-Planck Institute for Informatics, Germany</a:t>
            </a:r>
            <a:endParaRPr lang="en-US" sz="2000" u="sng" dirty="0" smtClean="0"/>
          </a:p>
          <a:p>
            <a:r>
              <a:rPr lang="en-US" dirty="0" err="1" smtClean="0"/>
              <a:t>Yehoshua</a:t>
            </a:r>
            <a:r>
              <a:rPr lang="en-US" dirty="0" smtClean="0"/>
              <a:t> </a:t>
            </a:r>
            <a:r>
              <a:rPr lang="en-US" dirty="0" err="1" smtClean="0"/>
              <a:t>Sagiv</a:t>
            </a:r>
            <a:r>
              <a:rPr lang="en-US" dirty="0" smtClean="0"/>
              <a:t>       </a:t>
            </a:r>
            <a:r>
              <a:rPr lang="en-US" sz="2000" dirty="0" smtClean="0"/>
              <a:t>The Hebrew University</a:t>
            </a:r>
            <a:r>
              <a:rPr lang="en-US" sz="2000" dirty="0"/>
              <a:t>, Israel</a:t>
            </a:r>
            <a:endParaRPr lang="en-US" sz="2000" dirty="0" smtClean="0"/>
          </a:p>
          <a:p>
            <a:r>
              <a:rPr lang="en-US" dirty="0" smtClean="0"/>
              <a:t>Gerhard </a:t>
            </a:r>
            <a:r>
              <a:rPr lang="en-US" dirty="0" err="1" smtClean="0"/>
              <a:t>Weikum</a:t>
            </a:r>
            <a:r>
              <a:rPr lang="en-US" dirty="0" smtClean="0"/>
              <a:t>    </a:t>
            </a:r>
            <a:r>
              <a:rPr lang="en-US" sz="2000" dirty="0" smtClean="0"/>
              <a:t>Max</a:t>
            </a:r>
            <a:r>
              <a:rPr lang="en-US" sz="2000" dirty="0"/>
              <a:t>-Planck Institute for </a:t>
            </a:r>
            <a:r>
              <a:rPr lang="en-US" sz="2000" dirty="0" smtClean="0"/>
              <a:t>Informatics, Germany</a:t>
            </a:r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6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SPARQL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774226"/>
              </p:ext>
            </p:extLst>
          </p:nvPr>
        </p:nvGraphicFramePr>
        <p:xfrm>
          <a:off x="218144" y="1771244"/>
          <a:ext cx="5337930" cy="4886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5649"/>
                <a:gridCol w="1036974"/>
                <a:gridCol w="1463918"/>
                <a:gridCol w="13913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</a:rPr>
                        <a:t>Subject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</a:rPr>
                        <a:t>Predicate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</a:rPr>
                        <a:t>Object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70C0"/>
                          </a:solidFill>
                        </a:rPr>
                        <a:t>Context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High Tower Text" pitchFamily="18" charset="0"/>
                        </a:rPr>
                        <a:t>Composer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High Tower Text" pitchFamily="18" charset="0"/>
                        </a:rPr>
                        <a:t>…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Classical_Composer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High Tower Text" pitchFamily="18" charset="0"/>
                        </a:rPr>
                        <a:t>…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composedFor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High Tower Text" pitchFamily="18" charset="0"/>
                        </a:rPr>
                        <a:t>…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directedBy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Sergio_Leone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+mn-lt"/>
                        </a:rPr>
                        <a:t>Fistful of Dollars (Italian: Per un </a:t>
                      </a:r>
                      <a:r>
                        <a:rPr lang="en-US" sz="800" dirty="0" err="1" smtClean="0">
                          <a:latin typeface="+mn-lt"/>
                        </a:rPr>
                        <a:t>pugno</a:t>
                      </a:r>
                      <a:r>
                        <a:rPr lang="en-US" sz="800" dirty="0" smtClean="0">
                          <a:latin typeface="+mn-lt"/>
                        </a:rPr>
                        <a:t> di </a:t>
                      </a:r>
                      <a:r>
                        <a:rPr lang="en-US" sz="800" dirty="0" err="1" smtClean="0">
                          <a:latin typeface="+mn-lt"/>
                        </a:rPr>
                        <a:t>dollari</a:t>
                      </a:r>
                      <a:r>
                        <a:rPr lang="en-US" sz="800" dirty="0" smtClean="0">
                          <a:latin typeface="+mn-lt"/>
                        </a:rPr>
                        <a:t>) is a 1964 Italian-Spanish Spaghetti Western film directed by…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hasGenre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High Tower Text" pitchFamily="18" charset="0"/>
                        </a:rPr>
                        <a:t>Western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Clint_Eastwood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actedIn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High Tower Text" pitchFamily="18" charset="0"/>
                        </a:rPr>
                        <a:t>…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sz="1100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Classical_Composer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800" dirty="0" smtClean="0"/>
                        <a:t>Nino Rota (December 3, 1911, Milan – April 10, 1979, Rome) was an Italian composer and academic who is best known for his film scores, notably for the films of Federico Fellini and </a:t>
                      </a:r>
                      <a:r>
                        <a:rPr lang="en-US" sz="800" dirty="0" err="1" smtClean="0"/>
                        <a:t>Luchino</a:t>
                      </a:r>
                      <a:r>
                        <a:rPr lang="en-US" sz="800" dirty="0" smtClean="0"/>
                        <a:t> Visconti. He also composed the music for two of Franco </a:t>
                      </a:r>
                      <a:r>
                        <a:rPr lang="en-US" sz="800" dirty="0" err="1" smtClean="0"/>
                        <a:t>Zeffirelli's</a:t>
                      </a:r>
                      <a:r>
                        <a:rPr lang="en-US" sz="800" dirty="0" smtClean="0"/>
                        <a:t> Shakespeare films, and for the first two films of Francis Ford Coppola's Godfather trilogy, receiving for the latter the Academy</a:t>
                      </a:r>
                      <a:r>
                        <a:rPr lang="en-US" sz="800" baseline="0" dirty="0" smtClean="0"/>
                        <a:t> Award…</a:t>
                      </a:r>
                      <a:endParaRPr lang="en-US" sz="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composedFor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The_Godfather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bornIn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High Tower Text" pitchFamily="18" charset="0"/>
                        </a:rPr>
                        <a:t>Milan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sz="1100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wonAward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Academy_Award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High Tower Text" pitchFamily="18" charset="0"/>
                        </a:rPr>
                        <a:t>The_Godfather</a:t>
                      </a:r>
                      <a:endParaRPr lang="en-US" sz="1100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High Tower Text" pitchFamily="18" charset="0"/>
                        </a:rPr>
                        <a:t>hasGenre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High Tower Text" pitchFamily="18" charset="0"/>
                        </a:rPr>
                        <a:t>Drama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High Tower Text" pitchFamily="18" charset="0"/>
                        </a:rPr>
                        <a:t>…</a:t>
                      </a:r>
                      <a:endParaRPr lang="en-US" sz="11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01770" y="3391647"/>
            <a:ext cx="33265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?c WHERE {</a:t>
            </a:r>
          </a:p>
          <a:p>
            <a:r>
              <a:rPr lang="en-US" dirty="0"/>
              <a:t> </a:t>
            </a:r>
            <a:r>
              <a:rPr lang="en-US" dirty="0" smtClean="0"/>
              <a:t>  ?c </a:t>
            </a:r>
            <a:r>
              <a:rPr lang="en-US" dirty="0" err="1" smtClean="0"/>
              <a:t>hasType</a:t>
            </a:r>
            <a:r>
              <a:rPr lang="en-US" dirty="0" smtClean="0"/>
              <a:t> Composer {“Italian”}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5097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Querying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Exploration</a:t>
            </a:r>
          </a:p>
          <a:p>
            <a:pPr lvl="1"/>
            <a:r>
              <a:rPr lang="en-US" dirty="0" smtClean="0"/>
              <a:t>Understand and express query intent precisely</a:t>
            </a:r>
          </a:p>
          <a:p>
            <a:r>
              <a:rPr lang="en-US" dirty="0" smtClean="0"/>
              <a:t>Filtering and refinement</a:t>
            </a:r>
          </a:p>
          <a:p>
            <a:pPr lvl="1"/>
            <a:r>
              <a:rPr lang="en-US" dirty="0" smtClean="0"/>
              <a:t>Choose interesting subsets of results</a:t>
            </a:r>
          </a:p>
          <a:p>
            <a:pPr lvl="1"/>
            <a:r>
              <a:rPr lang="en-US" dirty="0" smtClean="0"/>
              <a:t>Refine query if needed</a:t>
            </a:r>
          </a:p>
          <a:p>
            <a:r>
              <a:rPr lang="en-US" dirty="0" smtClean="0"/>
              <a:t>Aggregation</a:t>
            </a:r>
          </a:p>
          <a:p>
            <a:pPr lvl="1"/>
            <a:r>
              <a:rPr lang="en-US" dirty="0" smtClean="0"/>
              <a:t>Organizing result set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1687-7DFC-8646-9017-2B59D90D8152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9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Exploration with SPARQL </a:t>
            </a:r>
            <a:r>
              <a:rPr lang="en-US" sz="2000" dirty="0" smtClean="0"/>
              <a:t>(CIKM </a:t>
            </a:r>
            <a:r>
              <a:rPr lang="fr-FR" sz="2000" dirty="0" smtClean="0"/>
              <a:t>’</a:t>
            </a:r>
            <a:r>
              <a:rPr lang="en-US" sz="2000" dirty="0" smtClean="0"/>
              <a:t>09, </a:t>
            </a:r>
            <a:r>
              <a:rPr lang="en-US" sz="2000" dirty="0" err="1" smtClean="0"/>
              <a:t>TechReport</a:t>
            </a:r>
            <a:r>
              <a:rPr lang="en-US" sz="2000" dirty="0" smtClean="0"/>
              <a:t> ‘10)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3216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</a:rPr>
              <a:t>composers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who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have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composed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music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</a:rPr>
              <a:t>films</a:t>
            </a:r>
            <a:endParaRPr lang="de-DE" i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12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5030" y="2166550"/>
            <a:ext cx="32974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?c, </a:t>
            </a:r>
            <a:r>
              <a:rPr lang="en-US" dirty="0" smtClean="0"/>
              <a:t>?f </a:t>
            </a:r>
            <a:r>
              <a:rPr lang="en-US" dirty="0"/>
              <a:t>WHERE {</a:t>
            </a:r>
          </a:p>
          <a:p>
            <a:r>
              <a:rPr lang="en-US" dirty="0"/>
              <a:t>     ?c </a:t>
            </a:r>
            <a:r>
              <a:rPr lang="en-US" dirty="0" err="1"/>
              <a:t>hasType</a:t>
            </a:r>
            <a:r>
              <a:rPr lang="en-US" dirty="0"/>
              <a:t> </a:t>
            </a:r>
            <a:r>
              <a:rPr lang="en-US" dirty="0" smtClean="0"/>
              <a:t>composer .</a:t>
            </a:r>
          </a:p>
          <a:p>
            <a:r>
              <a:rPr lang="en-US" dirty="0"/>
              <a:t> </a:t>
            </a:r>
            <a:r>
              <a:rPr lang="en-US" dirty="0" smtClean="0"/>
              <a:t>    ?f </a:t>
            </a:r>
            <a:r>
              <a:rPr lang="en-US" dirty="0" err="1" smtClean="0"/>
              <a:t>hasType</a:t>
            </a:r>
            <a:r>
              <a:rPr lang="en-US" dirty="0" smtClean="0"/>
              <a:t> film .</a:t>
            </a:r>
            <a:endParaRPr lang="en-US" dirty="0"/>
          </a:p>
          <a:p>
            <a:r>
              <a:rPr lang="en-US" dirty="0" smtClean="0"/>
              <a:t>     ?</a:t>
            </a:r>
            <a:r>
              <a:rPr lang="en-US" dirty="0"/>
              <a:t>c </a:t>
            </a:r>
            <a:r>
              <a:rPr lang="en-US" dirty="0" err="1" smtClean="0"/>
              <a:t>composedMusicFor</a:t>
            </a:r>
            <a:r>
              <a:rPr lang="en-US" dirty="0" smtClean="0"/>
              <a:t> ?f }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20236" y="2166550"/>
            <a:ext cx="30181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?c, ?f WHERE {</a:t>
            </a:r>
          </a:p>
          <a:p>
            <a:r>
              <a:rPr lang="en-US" dirty="0"/>
              <a:t>     ?c </a:t>
            </a:r>
            <a:r>
              <a:rPr lang="en-US" dirty="0" err="1"/>
              <a:t>hasType</a:t>
            </a:r>
            <a:r>
              <a:rPr lang="en-US" dirty="0"/>
              <a:t> composer . </a:t>
            </a:r>
          </a:p>
          <a:p>
            <a:r>
              <a:rPr lang="en-US" dirty="0"/>
              <a:t>     ?f </a:t>
            </a:r>
            <a:r>
              <a:rPr lang="en-US" dirty="0" err="1"/>
              <a:t>hasType</a:t>
            </a:r>
            <a:r>
              <a:rPr lang="en-US" dirty="0"/>
              <a:t> film .</a:t>
            </a:r>
          </a:p>
          <a:p>
            <a:r>
              <a:rPr lang="en-US" dirty="0"/>
              <a:t>     ?c </a:t>
            </a:r>
            <a:r>
              <a:rPr lang="en-US" dirty="0">
                <a:solidFill>
                  <a:schemeClr val="tx2"/>
                </a:solidFill>
              </a:rPr>
              <a:t>?prop </a:t>
            </a:r>
            <a:r>
              <a:rPr lang="en-US" dirty="0"/>
              <a:t>?f }</a:t>
            </a:r>
          </a:p>
          <a:p>
            <a:endParaRPr lang="en-US" dirty="0"/>
          </a:p>
          <a:p>
            <a:r>
              <a:rPr lang="en-US" dirty="0"/>
              <a:t>SELECT ?c, ?f WHERE {</a:t>
            </a:r>
          </a:p>
          <a:p>
            <a:r>
              <a:rPr lang="en-US" dirty="0"/>
              <a:t>     ?c </a:t>
            </a:r>
            <a:r>
              <a:rPr lang="en-US" dirty="0" err="1"/>
              <a:t>hasType</a:t>
            </a:r>
            <a:r>
              <a:rPr lang="en-US" dirty="0"/>
              <a:t> composer . </a:t>
            </a:r>
          </a:p>
          <a:p>
            <a:r>
              <a:rPr lang="en-US" dirty="0"/>
              <a:t>     ?f </a:t>
            </a:r>
            <a:r>
              <a:rPr lang="en-US" dirty="0" err="1"/>
              <a:t>hasType</a:t>
            </a:r>
            <a:r>
              <a:rPr lang="en-US" dirty="0"/>
              <a:t> film .</a:t>
            </a:r>
          </a:p>
          <a:p>
            <a:r>
              <a:rPr lang="en-US" dirty="0"/>
              <a:t>     ?c </a:t>
            </a:r>
            <a:r>
              <a:rPr lang="en-US" dirty="0" err="1">
                <a:solidFill>
                  <a:srgbClr val="D2533C"/>
                </a:solidFill>
              </a:rPr>
              <a:t>directedMusicFor</a:t>
            </a:r>
            <a:r>
              <a:rPr lang="en-US" dirty="0">
                <a:solidFill>
                  <a:srgbClr val="D2533C"/>
                </a:solidFill>
              </a:rPr>
              <a:t> </a:t>
            </a:r>
            <a:r>
              <a:rPr lang="en-US" dirty="0"/>
              <a:t>?f 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SELECT </a:t>
            </a:r>
            <a:r>
              <a:rPr lang="en-US" dirty="0"/>
              <a:t>?c, ?f WHERE {</a:t>
            </a:r>
          </a:p>
          <a:p>
            <a:r>
              <a:rPr lang="en-US" dirty="0"/>
              <a:t>     ?c </a:t>
            </a:r>
            <a:r>
              <a:rPr lang="en-US" dirty="0" err="1"/>
              <a:t>hasType</a:t>
            </a:r>
            <a:r>
              <a:rPr lang="en-US" dirty="0"/>
              <a:t> composer . </a:t>
            </a:r>
          </a:p>
          <a:p>
            <a:r>
              <a:rPr lang="en-US" dirty="0"/>
              <a:t>     ?f </a:t>
            </a:r>
            <a:r>
              <a:rPr lang="en-US" dirty="0" err="1"/>
              <a:t>hasType</a:t>
            </a:r>
            <a:r>
              <a:rPr lang="en-US" dirty="0"/>
              <a:t> </a:t>
            </a:r>
            <a:r>
              <a:rPr lang="en-US" dirty="0" smtClean="0">
                <a:solidFill>
                  <a:srgbClr val="D2533C"/>
                </a:solidFill>
              </a:rPr>
              <a:t>movie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     ?c </a:t>
            </a:r>
            <a:r>
              <a:rPr lang="en-US" dirty="0">
                <a:solidFill>
                  <a:schemeClr val="tx2"/>
                </a:solidFill>
              </a:rPr>
              <a:t>?prop </a:t>
            </a:r>
            <a:r>
              <a:rPr lang="en-US" dirty="0"/>
              <a:t>?f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79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and Refine – context </a:t>
            </a:r>
            <a:r>
              <a:rPr lang="en-US" sz="2000" dirty="0" smtClean="0"/>
              <a:t>(DEB ‘10)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Clr>
                <a:srgbClr val="93A299"/>
              </a:buClr>
              <a:buNone/>
            </a:pPr>
            <a:r>
              <a:rPr lang="de-DE" i="1" dirty="0" err="1" smtClean="0">
                <a:solidFill>
                  <a:srgbClr val="79463D">
                    <a:lumMod val="75000"/>
                  </a:srgbClr>
                </a:solidFill>
              </a:rPr>
              <a:t>classical</a:t>
            </a:r>
            <a:r>
              <a:rPr lang="de-DE" i="1" dirty="0" smtClean="0">
                <a:solidFill>
                  <a:srgbClr val="79463D">
                    <a:lumMod val="75000"/>
                  </a:srgbClr>
                </a:solidFill>
              </a:rPr>
              <a:t> </a:t>
            </a:r>
            <a:r>
              <a:rPr lang="de-DE" i="1" dirty="0" err="1">
                <a:solidFill>
                  <a:srgbClr val="79463D">
                    <a:lumMod val="75000"/>
                  </a:srgbClr>
                </a:solidFill>
              </a:rPr>
              <a:t>music</a:t>
            </a:r>
            <a:r>
              <a:rPr lang="de-DE" i="1" dirty="0">
                <a:solidFill>
                  <a:srgbClr val="79463D">
                    <a:lumMod val="75000"/>
                  </a:srgbClr>
                </a:solidFill>
              </a:rPr>
              <a:t> </a:t>
            </a:r>
            <a:r>
              <a:rPr lang="de-DE" i="1" dirty="0" err="1">
                <a:solidFill>
                  <a:srgbClr val="79463D">
                    <a:lumMod val="75000"/>
                  </a:srgbClr>
                </a:solidFill>
              </a:rPr>
              <a:t>composers</a:t>
            </a:r>
            <a:r>
              <a:rPr lang="de-DE" i="1" dirty="0">
                <a:solidFill>
                  <a:srgbClr val="79463D">
                    <a:lumMod val="75000"/>
                  </a:srgbClr>
                </a:solidFill>
              </a:rPr>
              <a:t> </a:t>
            </a:r>
            <a:r>
              <a:rPr lang="de-DE" i="1" dirty="0" err="1">
                <a:solidFill>
                  <a:srgbClr val="79463D">
                    <a:lumMod val="75000"/>
                  </a:srgbClr>
                </a:solidFill>
              </a:rPr>
              <a:t>who</a:t>
            </a:r>
            <a:r>
              <a:rPr lang="de-DE" i="1" dirty="0">
                <a:solidFill>
                  <a:srgbClr val="79463D">
                    <a:lumMod val="75000"/>
                  </a:srgbClr>
                </a:solidFill>
              </a:rPr>
              <a:t> </a:t>
            </a:r>
            <a:r>
              <a:rPr lang="de-DE" i="1" dirty="0" err="1">
                <a:solidFill>
                  <a:srgbClr val="79463D">
                    <a:lumMod val="75000"/>
                  </a:srgbClr>
                </a:solidFill>
              </a:rPr>
              <a:t>have</a:t>
            </a:r>
            <a:r>
              <a:rPr lang="de-DE" i="1" dirty="0">
                <a:solidFill>
                  <a:srgbClr val="79463D">
                    <a:lumMod val="75000"/>
                  </a:srgbClr>
                </a:solidFill>
              </a:rPr>
              <a:t> </a:t>
            </a:r>
            <a:r>
              <a:rPr lang="de-DE" i="1" dirty="0" err="1">
                <a:solidFill>
                  <a:srgbClr val="79463D">
                    <a:lumMod val="75000"/>
                  </a:srgbClr>
                </a:solidFill>
              </a:rPr>
              <a:t>composed</a:t>
            </a:r>
            <a:r>
              <a:rPr lang="de-DE" i="1" dirty="0">
                <a:solidFill>
                  <a:srgbClr val="79463D">
                    <a:lumMod val="75000"/>
                  </a:srgbClr>
                </a:solidFill>
              </a:rPr>
              <a:t> </a:t>
            </a:r>
            <a:r>
              <a:rPr lang="de-DE" i="1" dirty="0" err="1">
                <a:solidFill>
                  <a:srgbClr val="79463D">
                    <a:lumMod val="75000"/>
                  </a:srgbClr>
                </a:solidFill>
              </a:rPr>
              <a:t>music</a:t>
            </a:r>
            <a:r>
              <a:rPr lang="de-DE" i="1" dirty="0">
                <a:solidFill>
                  <a:srgbClr val="79463D">
                    <a:lumMod val="75000"/>
                  </a:srgbClr>
                </a:solidFill>
              </a:rPr>
              <a:t> </a:t>
            </a:r>
            <a:r>
              <a:rPr lang="de-DE" i="1" dirty="0" err="1">
                <a:solidFill>
                  <a:srgbClr val="79463D">
                    <a:lumMod val="75000"/>
                  </a:srgbClr>
                </a:solidFill>
              </a:rPr>
              <a:t>for</a:t>
            </a:r>
            <a:r>
              <a:rPr lang="de-DE" i="1" dirty="0">
                <a:solidFill>
                  <a:srgbClr val="79463D">
                    <a:lumMod val="75000"/>
                  </a:srgbClr>
                </a:solidFill>
              </a:rPr>
              <a:t> </a:t>
            </a:r>
            <a:r>
              <a:rPr lang="de-DE" i="1" dirty="0" err="1">
                <a:solidFill>
                  <a:srgbClr val="79463D">
                    <a:lumMod val="75000"/>
                  </a:srgbClr>
                </a:solidFill>
              </a:rPr>
              <a:t>westerns</a:t>
            </a:r>
            <a:r>
              <a:rPr lang="de-DE" i="1" dirty="0">
                <a:solidFill>
                  <a:srgbClr val="79463D">
                    <a:lumMod val="75000"/>
                  </a:srgbClr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13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59048" y="2391849"/>
            <a:ext cx="47032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SELECT ?c, </a:t>
            </a:r>
            <a:r>
              <a:rPr lang="en-US" sz="1600" dirty="0" smtClean="0"/>
              <a:t>?f </a:t>
            </a:r>
            <a:r>
              <a:rPr lang="en-US" sz="1600" dirty="0"/>
              <a:t>WHERE {</a:t>
            </a:r>
          </a:p>
          <a:p>
            <a:r>
              <a:rPr lang="en-US" sz="1600" dirty="0"/>
              <a:t>     ?c </a:t>
            </a:r>
            <a:r>
              <a:rPr lang="en-US" sz="1600" dirty="0" err="1"/>
              <a:t>hasType</a:t>
            </a:r>
            <a:r>
              <a:rPr lang="en-US" sz="1600" dirty="0"/>
              <a:t> composer </a:t>
            </a:r>
            <a:r>
              <a:rPr lang="en-US" sz="1600" i="1" dirty="0">
                <a:solidFill>
                  <a:srgbClr val="D2533C"/>
                </a:solidFill>
              </a:rPr>
              <a:t>{“classical music”} 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US" sz="1600" dirty="0" smtClean="0"/>
              <a:t>     ?f </a:t>
            </a:r>
            <a:r>
              <a:rPr lang="en-US" sz="1600" dirty="0" err="1"/>
              <a:t>hasType</a:t>
            </a:r>
            <a:r>
              <a:rPr lang="en-US" sz="1600" dirty="0"/>
              <a:t> </a:t>
            </a:r>
            <a:r>
              <a:rPr lang="en-US" sz="1600" dirty="0" smtClean="0"/>
              <a:t>film </a:t>
            </a:r>
            <a:r>
              <a:rPr lang="en-US" sz="1600" dirty="0"/>
              <a:t>.</a:t>
            </a:r>
          </a:p>
          <a:p>
            <a:r>
              <a:rPr lang="en-US" sz="1600" dirty="0" smtClean="0"/>
              <a:t>     </a:t>
            </a:r>
            <a:r>
              <a:rPr lang="en-US" sz="1600" dirty="0"/>
              <a:t>?c </a:t>
            </a:r>
            <a:r>
              <a:rPr lang="en-US" sz="1600" dirty="0" err="1"/>
              <a:t>composedFor</a:t>
            </a:r>
            <a:r>
              <a:rPr lang="en-US" sz="1600" dirty="0"/>
              <a:t> </a:t>
            </a:r>
            <a:r>
              <a:rPr lang="en-US" sz="1600" dirty="0" smtClean="0"/>
              <a:t>?f </a:t>
            </a:r>
            <a:r>
              <a:rPr lang="en-US" sz="1600" dirty="0"/>
              <a:t>}</a:t>
            </a:r>
          </a:p>
          <a:p>
            <a:endParaRPr lang="en-US" sz="1600" dirty="0"/>
          </a:p>
          <a:p>
            <a:r>
              <a:rPr lang="en-US" sz="1600" dirty="0"/>
              <a:t>SELECT ?c, </a:t>
            </a:r>
            <a:r>
              <a:rPr lang="en-US" sz="1600" dirty="0" smtClean="0"/>
              <a:t>?f </a:t>
            </a:r>
            <a:r>
              <a:rPr lang="en-US" sz="1600" dirty="0"/>
              <a:t>WHERE {</a:t>
            </a:r>
          </a:p>
          <a:p>
            <a:r>
              <a:rPr lang="en-US" sz="1600" dirty="0"/>
              <a:t>     ?c </a:t>
            </a:r>
            <a:r>
              <a:rPr lang="en-US" sz="1600" dirty="0" err="1"/>
              <a:t>hasType</a:t>
            </a:r>
            <a:r>
              <a:rPr lang="en-US" sz="1600" dirty="0"/>
              <a:t> composer </a:t>
            </a:r>
            <a:r>
              <a:rPr lang="en-US" sz="1600" i="1" dirty="0">
                <a:solidFill>
                  <a:srgbClr val="D2533C"/>
                </a:solidFill>
              </a:rPr>
              <a:t>{“classical music”} </a:t>
            </a:r>
            <a:r>
              <a:rPr lang="en-US" sz="1600" dirty="0"/>
              <a:t>.</a:t>
            </a:r>
          </a:p>
          <a:p>
            <a:r>
              <a:rPr lang="en-US" sz="1600" dirty="0"/>
              <a:t>     </a:t>
            </a:r>
            <a:r>
              <a:rPr lang="en-US" sz="1600" dirty="0" smtClean="0"/>
              <a:t>?f </a:t>
            </a:r>
            <a:r>
              <a:rPr lang="en-US" sz="1600" dirty="0" err="1"/>
              <a:t>hasType</a:t>
            </a:r>
            <a:r>
              <a:rPr lang="en-US" sz="1600" dirty="0"/>
              <a:t> </a:t>
            </a:r>
            <a:r>
              <a:rPr lang="en-US" sz="1600" dirty="0" smtClean="0"/>
              <a:t>film </a:t>
            </a:r>
            <a:r>
              <a:rPr lang="en-US" sz="1600" i="1" dirty="0">
                <a:solidFill>
                  <a:schemeClr val="tx2"/>
                </a:solidFill>
              </a:rPr>
              <a:t>{“gun fight”, “wild west”}</a:t>
            </a:r>
            <a:r>
              <a:rPr lang="en-US" sz="1600" dirty="0"/>
              <a:t> . </a:t>
            </a:r>
          </a:p>
          <a:p>
            <a:r>
              <a:rPr lang="en-US" sz="1600" dirty="0"/>
              <a:t>     ?c </a:t>
            </a:r>
            <a:r>
              <a:rPr lang="en-US" sz="1600" dirty="0" err="1">
                <a:solidFill>
                  <a:srgbClr val="292934"/>
                </a:solidFill>
              </a:rPr>
              <a:t>composedMusicFor</a:t>
            </a:r>
            <a:r>
              <a:rPr lang="en-US" sz="1600" dirty="0">
                <a:solidFill>
                  <a:srgbClr val="292934"/>
                </a:solidFill>
              </a:rPr>
              <a:t> </a:t>
            </a:r>
            <a:r>
              <a:rPr lang="en-US" sz="1600" dirty="0" smtClean="0"/>
              <a:t>?f </a:t>
            </a:r>
            <a:r>
              <a:rPr lang="en-US" sz="1600" dirty="0"/>
              <a:t>}</a:t>
            </a:r>
          </a:p>
          <a:p>
            <a:endParaRPr lang="en-US" sz="1600" dirty="0"/>
          </a:p>
          <a:p>
            <a:r>
              <a:rPr lang="en-US" sz="1600" dirty="0"/>
              <a:t>SELECT ?c, </a:t>
            </a:r>
            <a:r>
              <a:rPr lang="en-US" sz="1600" dirty="0" smtClean="0"/>
              <a:t>?f </a:t>
            </a:r>
            <a:r>
              <a:rPr lang="en-US" sz="1600" dirty="0"/>
              <a:t>WHERE {</a:t>
            </a:r>
          </a:p>
          <a:p>
            <a:r>
              <a:rPr lang="en-US" sz="1600" dirty="0"/>
              <a:t>     ?c </a:t>
            </a:r>
            <a:r>
              <a:rPr lang="en-US" sz="1600" dirty="0" err="1"/>
              <a:t>hasType</a:t>
            </a:r>
            <a:r>
              <a:rPr lang="en-US" sz="1600" dirty="0"/>
              <a:t> composer </a:t>
            </a:r>
            <a:r>
              <a:rPr lang="en-US" sz="1600" i="1" dirty="0">
                <a:solidFill>
                  <a:srgbClr val="D2533C"/>
                </a:solidFill>
              </a:rPr>
              <a:t>{“classical music”}</a:t>
            </a:r>
            <a:r>
              <a:rPr lang="en-US" sz="1600" dirty="0"/>
              <a:t> 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?f </a:t>
            </a:r>
            <a:r>
              <a:rPr lang="en-US" sz="1600" dirty="0" err="1"/>
              <a:t>hasType</a:t>
            </a:r>
            <a:r>
              <a:rPr lang="en-US" sz="1600" dirty="0"/>
              <a:t> </a:t>
            </a:r>
            <a:r>
              <a:rPr lang="en-US" sz="1600" dirty="0" smtClean="0"/>
              <a:t>film </a:t>
            </a:r>
            <a:r>
              <a:rPr lang="en-US" sz="1600" i="1" dirty="0" smtClean="0">
                <a:solidFill>
                  <a:schemeClr val="tx2"/>
                </a:solidFill>
              </a:rPr>
              <a:t>{“</a:t>
            </a:r>
            <a:r>
              <a:rPr lang="en-US" sz="1600" i="1" dirty="0" err="1" smtClean="0">
                <a:solidFill>
                  <a:schemeClr val="tx2"/>
                </a:solidFill>
              </a:rPr>
              <a:t>westerns”,“</a:t>
            </a:r>
            <a:r>
              <a:rPr lang="en-US" sz="1600" i="1" dirty="0" err="1">
                <a:solidFill>
                  <a:schemeClr val="tx2"/>
                </a:solidFill>
              </a:rPr>
              <a:t>gun</a:t>
            </a:r>
            <a:r>
              <a:rPr lang="en-US" sz="1600" i="1" dirty="0">
                <a:solidFill>
                  <a:schemeClr val="tx2"/>
                </a:solidFill>
              </a:rPr>
              <a:t> </a:t>
            </a:r>
            <a:r>
              <a:rPr lang="en-US" sz="1600" i="1" dirty="0" err="1">
                <a:solidFill>
                  <a:schemeClr val="tx2"/>
                </a:solidFill>
              </a:rPr>
              <a:t>fight”</a:t>
            </a:r>
            <a:r>
              <a:rPr lang="en-US" sz="1600" i="1" dirty="0" err="1" smtClean="0">
                <a:solidFill>
                  <a:schemeClr val="tx2"/>
                </a:solidFill>
              </a:rPr>
              <a:t>,“</a:t>
            </a:r>
            <a:r>
              <a:rPr lang="en-US" sz="1600" i="1" dirty="0" err="1">
                <a:solidFill>
                  <a:schemeClr val="tx2"/>
                </a:solidFill>
              </a:rPr>
              <a:t>wild</a:t>
            </a:r>
            <a:r>
              <a:rPr lang="en-US" sz="1600" i="1" dirty="0">
                <a:solidFill>
                  <a:schemeClr val="tx2"/>
                </a:solidFill>
              </a:rPr>
              <a:t> west”}</a:t>
            </a:r>
            <a:r>
              <a:rPr lang="en-US" sz="1600" dirty="0"/>
              <a:t> .</a:t>
            </a:r>
          </a:p>
          <a:p>
            <a:r>
              <a:rPr lang="en-US" sz="1600" dirty="0" smtClean="0"/>
              <a:t>     ?</a:t>
            </a:r>
            <a:r>
              <a:rPr lang="en-US" sz="1600" dirty="0"/>
              <a:t>c ?prop </a:t>
            </a:r>
            <a:r>
              <a:rPr lang="en-US" sz="1600" dirty="0" smtClean="0"/>
              <a:t>?f </a:t>
            </a:r>
            <a:r>
              <a:rPr lang="en-US" sz="1600" i="1" dirty="0">
                <a:solidFill>
                  <a:srgbClr val="D2533C"/>
                </a:solidFill>
              </a:rPr>
              <a:t>{“</a:t>
            </a:r>
            <a:r>
              <a:rPr lang="en-US" sz="1600" i="1" dirty="0" smtClean="0">
                <a:solidFill>
                  <a:srgbClr val="D2533C"/>
                </a:solidFill>
              </a:rPr>
              <a:t>compose”</a:t>
            </a:r>
            <a:r>
              <a:rPr lang="en-US" sz="1600" i="1" dirty="0">
                <a:solidFill>
                  <a:srgbClr val="D2533C"/>
                </a:solidFill>
              </a:rPr>
              <a:t>}</a:t>
            </a:r>
            <a:r>
              <a:rPr lang="en-US" sz="1600" dirty="0"/>
              <a:t> </a:t>
            </a:r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883688" y="2391849"/>
            <a:ext cx="30095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SELECT ?c, </a:t>
            </a:r>
            <a:r>
              <a:rPr lang="en-US" sz="1600" dirty="0" smtClean="0"/>
              <a:t>?f </a:t>
            </a:r>
            <a:r>
              <a:rPr lang="en-US" sz="1600" dirty="0"/>
              <a:t>WHERE {</a:t>
            </a:r>
          </a:p>
          <a:p>
            <a:r>
              <a:rPr lang="en-US" sz="1600" dirty="0"/>
              <a:t>     ?c </a:t>
            </a:r>
            <a:r>
              <a:rPr lang="en-US" sz="1600" dirty="0" err="1"/>
              <a:t>hasType</a:t>
            </a:r>
            <a:r>
              <a:rPr lang="en-US" sz="1600" dirty="0"/>
              <a:t> composer .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 ?f </a:t>
            </a:r>
            <a:r>
              <a:rPr lang="en-US" sz="1600" dirty="0" err="1"/>
              <a:t>hasType</a:t>
            </a:r>
            <a:r>
              <a:rPr lang="en-US" sz="1600" dirty="0"/>
              <a:t> </a:t>
            </a:r>
            <a:r>
              <a:rPr lang="en-US" sz="1600" dirty="0" smtClean="0"/>
              <a:t>film </a:t>
            </a:r>
            <a:r>
              <a:rPr lang="en-US" sz="1600" dirty="0"/>
              <a:t>.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</a:t>
            </a:r>
            <a:r>
              <a:rPr lang="en-US" sz="1600" dirty="0"/>
              <a:t>?c </a:t>
            </a:r>
            <a:r>
              <a:rPr lang="en-US" sz="1600" dirty="0" err="1" smtClean="0"/>
              <a:t>composedMusicFor</a:t>
            </a:r>
            <a:r>
              <a:rPr lang="en-US" sz="1600" dirty="0" smtClean="0"/>
              <a:t> ?f </a:t>
            </a:r>
            <a:r>
              <a:rPr lang="en-US" sz="1600" dirty="0"/>
              <a:t>}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SELECT </a:t>
            </a:r>
            <a:r>
              <a:rPr lang="en-US" sz="1600" dirty="0"/>
              <a:t>?c, </a:t>
            </a:r>
            <a:r>
              <a:rPr lang="en-US" sz="1600" dirty="0" smtClean="0"/>
              <a:t>?f </a:t>
            </a:r>
            <a:r>
              <a:rPr lang="en-US" sz="1600" dirty="0"/>
              <a:t>WHERE {</a:t>
            </a:r>
          </a:p>
          <a:p>
            <a:r>
              <a:rPr lang="en-US" sz="1600" dirty="0"/>
              <a:t>     ?c </a:t>
            </a:r>
            <a:r>
              <a:rPr lang="en-US" sz="1600" dirty="0" err="1"/>
              <a:t>hasType</a:t>
            </a:r>
            <a:r>
              <a:rPr lang="en-US" sz="1600" dirty="0"/>
              <a:t> composer .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 ?f </a:t>
            </a:r>
            <a:r>
              <a:rPr lang="en-US" sz="1600" dirty="0" err="1"/>
              <a:t>hasType</a:t>
            </a:r>
            <a:r>
              <a:rPr lang="en-US" sz="1600" dirty="0"/>
              <a:t> </a:t>
            </a:r>
            <a:r>
              <a:rPr lang="en-US" sz="1600" dirty="0" smtClean="0"/>
              <a:t>film </a:t>
            </a:r>
            <a:r>
              <a:rPr lang="en-US" sz="1600" dirty="0"/>
              <a:t>.</a:t>
            </a:r>
          </a:p>
          <a:p>
            <a:r>
              <a:rPr lang="en-US" sz="1600" dirty="0" smtClean="0"/>
              <a:t>     ?</a:t>
            </a:r>
            <a:r>
              <a:rPr lang="en-US" sz="1600" dirty="0"/>
              <a:t>c </a:t>
            </a:r>
            <a:r>
              <a:rPr lang="en-US" sz="1600" dirty="0">
                <a:solidFill>
                  <a:schemeClr val="tx2"/>
                </a:solidFill>
              </a:rPr>
              <a:t>?prop </a:t>
            </a:r>
            <a:r>
              <a:rPr lang="en-US" sz="1600" dirty="0" smtClean="0"/>
              <a:t>?f 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75562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Exploration with 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45933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User </a:t>
            </a:r>
            <a:r>
              <a:rPr lang="de-DE" dirty="0" err="1" smtClean="0"/>
              <a:t>prefers</a:t>
            </a:r>
            <a:r>
              <a:rPr lang="de-DE" dirty="0" smtClean="0"/>
              <a:t> </a:t>
            </a:r>
            <a:r>
              <a:rPr lang="de-DE" dirty="0" err="1" smtClean="0"/>
              <a:t>keywords</a:t>
            </a:r>
            <a:endParaRPr lang="de-DE" dirty="0" smtClean="0"/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translation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user‘s</a:t>
            </a:r>
            <a:r>
              <a:rPr lang="de-DE" dirty="0" smtClean="0"/>
              <a:t> </a:t>
            </a:r>
            <a:r>
              <a:rPr lang="de-DE" dirty="0" err="1" smtClean="0"/>
              <a:t>query</a:t>
            </a:r>
            <a:endParaRPr lang="de-DE" dirty="0" smtClean="0"/>
          </a:p>
          <a:p>
            <a:endParaRPr lang="de-DE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</a:rPr>
              <a:t>composers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who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have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composed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music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</a:rPr>
              <a:t>films</a:t>
            </a:r>
            <a:endParaRPr lang="de-DE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de-DE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292934"/>
                </a:solidFill>
              </a:rPr>
              <a:t>Query consists of keywords: “compose, music, film”</a:t>
            </a:r>
          </a:p>
          <a:p>
            <a:pPr marL="0" indent="0">
              <a:buNone/>
            </a:pPr>
            <a:endParaRPr lang="en-US" dirty="0">
              <a:solidFill>
                <a:srgbClr val="29293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14</a:t>
            </a:fld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250351" y="4056684"/>
            <a:ext cx="4029002" cy="1778066"/>
            <a:chOff x="250350" y="3877392"/>
            <a:chExt cx="5042631" cy="1778066"/>
          </a:xfrm>
        </p:grpSpPr>
        <p:sp>
          <p:nvSpPr>
            <p:cNvPr id="12" name="TextBox 11"/>
            <p:cNvSpPr txBox="1"/>
            <p:nvPr/>
          </p:nvSpPr>
          <p:spPr>
            <a:xfrm>
              <a:off x="250350" y="4046189"/>
              <a:ext cx="1903494" cy="33855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Ennio_Morricone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08795" y="4061223"/>
              <a:ext cx="1199161" cy="33855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composer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34760" y="3877392"/>
              <a:ext cx="1071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hasType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42362" y="4636446"/>
              <a:ext cx="2130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D2533C"/>
                  </a:solidFill>
                </a:rPr>
                <a:t>composedMusicFor</a:t>
              </a:r>
              <a:endParaRPr lang="en-US" dirty="0">
                <a:solidFill>
                  <a:srgbClr val="D2533C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20580" y="4582955"/>
              <a:ext cx="2272401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A_Fistful_of_Dollars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244983" y="5250056"/>
              <a:ext cx="600533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D2533C"/>
                  </a:solidFill>
                </a:rPr>
                <a:t>film</a:t>
              </a:r>
              <a:endParaRPr lang="en-US" dirty="0">
                <a:solidFill>
                  <a:srgbClr val="D2533C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020261" y="5316904"/>
              <a:ext cx="1071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hasType</a:t>
              </a:r>
              <a:endParaRPr lang="en-US" dirty="0"/>
            </a:p>
          </p:txBody>
        </p:sp>
        <p:cxnSp>
          <p:nvCxnSpPr>
            <p:cNvPr id="15" name="Straight Connector 14"/>
            <p:cNvCxnSpPr>
              <a:stCxn id="12" idx="3"/>
              <a:endCxn id="25" idx="1"/>
            </p:cNvCxnSpPr>
            <p:nvPr/>
          </p:nvCxnSpPr>
          <p:spPr>
            <a:xfrm>
              <a:off x="2153844" y="4215466"/>
              <a:ext cx="1054951" cy="1503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34"/>
            <p:cNvCxnSpPr>
              <a:stCxn id="12" idx="2"/>
              <a:endCxn id="32" idx="1"/>
            </p:cNvCxnSpPr>
            <p:nvPr/>
          </p:nvCxnSpPr>
          <p:spPr>
            <a:xfrm rot="16200000" flipH="1">
              <a:off x="1927595" y="3659246"/>
              <a:ext cx="367489" cy="1818483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>
              <a:stCxn id="32" idx="2"/>
              <a:endCxn id="33" idx="3"/>
            </p:cNvCxnSpPr>
            <p:nvPr/>
          </p:nvCxnSpPr>
          <p:spPr>
            <a:xfrm rot="5400000">
              <a:off x="3252237" y="4514789"/>
              <a:ext cx="497824" cy="1311265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4728647" y="4025425"/>
            <a:ext cx="3988331" cy="2490225"/>
            <a:chOff x="4728647" y="3846133"/>
            <a:chExt cx="3988331" cy="2490225"/>
          </a:xfrm>
        </p:grpSpPr>
        <p:sp>
          <p:nvSpPr>
            <p:cNvPr id="39" name="TextBox 38"/>
            <p:cNvSpPr txBox="1"/>
            <p:nvPr/>
          </p:nvSpPr>
          <p:spPr>
            <a:xfrm>
              <a:off x="4728647" y="4015410"/>
              <a:ext cx="776575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/>
                <a:t>Mozart</a:t>
              </a:r>
              <a:endParaRPr lang="en-US" sz="16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002077" y="3846133"/>
              <a:ext cx="8561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hasType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54957" y="4015410"/>
              <a:ext cx="1762021" cy="33855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tx2"/>
                  </a:solidFill>
                </a:rPr>
                <a:t>Classical_composer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834987" y="4469326"/>
              <a:ext cx="12879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D2533C"/>
                  </a:solidFill>
                </a:rPr>
                <a:t>hasMusicFrom</a:t>
              </a:r>
              <a:endParaRPr lang="en-US" dirty="0">
                <a:solidFill>
                  <a:srgbClr val="D2533C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517210" y="4636446"/>
              <a:ext cx="591027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/>
                <a:t>Alien</a:t>
              </a:r>
              <a:endParaRPr lang="en-US" sz="16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314230" y="5300192"/>
              <a:ext cx="9797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hasGenre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076616" y="5250057"/>
              <a:ext cx="592831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/>
                <a:t>Sci-fi</a:t>
              </a:r>
              <a:endParaRPr lang="en-US" sz="16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364357" y="5896350"/>
              <a:ext cx="1082348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D2533C"/>
                  </a:solidFill>
                </a:rPr>
                <a:t>Film_genre</a:t>
              </a:r>
              <a:endParaRPr lang="en-US" dirty="0">
                <a:solidFill>
                  <a:srgbClr val="D2533C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315428" y="5997804"/>
              <a:ext cx="8561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hasType</a:t>
              </a:r>
              <a:endParaRPr lang="en-US" dirty="0"/>
            </a:p>
          </p:txBody>
        </p:sp>
        <p:cxnSp>
          <p:nvCxnSpPr>
            <p:cNvPr id="49" name="Straight Arrow Connector 48"/>
            <p:cNvCxnSpPr>
              <a:stCxn id="39" idx="3"/>
              <a:endCxn id="41" idx="1"/>
            </p:cNvCxnSpPr>
            <p:nvPr/>
          </p:nvCxnSpPr>
          <p:spPr>
            <a:xfrm>
              <a:off x="5505222" y="4184687"/>
              <a:ext cx="144973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Elbow Connector 50"/>
            <p:cNvCxnSpPr>
              <a:stCxn id="43" idx="1"/>
              <a:endCxn id="39" idx="2"/>
            </p:cNvCxnSpPr>
            <p:nvPr/>
          </p:nvCxnSpPr>
          <p:spPr>
            <a:xfrm rot="10800000">
              <a:off x="5116936" y="4353965"/>
              <a:ext cx="2400275" cy="451759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Elbow Connector 52"/>
            <p:cNvCxnSpPr>
              <a:stCxn id="43" idx="2"/>
              <a:endCxn id="45" idx="3"/>
            </p:cNvCxnSpPr>
            <p:nvPr/>
          </p:nvCxnSpPr>
          <p:spPr>
            <a:xfrm rot="5400000">
              <a:off x="7018919" y="4625529"/>
              <a:ext cx="444334" cy="1143277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lbow Connector 54"/>
            <p:cNvCxnSpPr>
              <a:stCxn id="45" idx="2"/>
              <a:endCxn id="46" idx="1"/>
            </p:cNvCxnSpPr>
            <p:nvPr/>
          </p:nvCxnSpPr>
          <p:spPr>
            <a:xfrm rot="16200000" flipH="1">
              <a:off x="6630186" y="5331456"/>
              <a:ext cx="477016" cy="991325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3514838" y="5834750"/>
            <a:ext cx="24276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?x </a:t>
            </a:r>
            <a:r>
              <a:rPr lang="en-US" dirty="0" err="1" smtClean="0"/>
              <a:t>hasType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composer</a:t>
            </a:r>
          </a:p>
          <a:p>
            <a:r>
              <a:rPr lang="en-US" dirty="0" smtClean="0"/>
              <a:t>?x </a:t>
            </a:r>
            <a:r>
              <a:rPr lang="en-US" dirty="0" err="1" smtClean="0">
                <a:solidFill>
                  <a:srgbClr val="D2533C"/>
                </a:solidFill>
              </a:rPr>
              <a:t>composedMusicFor</a:t>
            </a:r>
            <a:r>
              <a:rPr lang="en-US" dirty="0" smtClean="0">
                <a:solidFill>
                  <a:srgbClr val="D2533C"/>
                </a:solidFill>
              </a:rPr>
              <a:t> </a:t>
            </a:r>
            <a:r>
              <a:rPr lang="en-US" dirty="0" smtClean="0"/>
              <a:t>?y</a:t>
            </a:r>
          </a:p>
          <a:p>
            <a:r>
              <a:rPr lang="en-US" dirty="0" smtClean="0"/>
              <a:t>?y </a:t>
            </a:r>
            <a:r>
              <a:rPr lang="en-US" dirty="0" err="1" smtClean="0"/>
              <a:t>hasType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2533C"/>
                </a:solidFill>
              </a:rPr>
              <a:t>film</a:t>
            </a:r>
            <a:endParaRPr lang="en-US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708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 and Refinement </a:t>
            </a:r>
            <a:r>
              <a:rPr lang="en-US" sz="2000" dirty="0" smtClean="0"/>
              <a:t>(SIGMOD ‘10)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49874" y="2098846"/>
            <a:ext cx="4029002" cy="1778066"/>
            <a:chOff x="250350" y="3877392"/>
            <a:chExt cx="5042631" cy="1778066"/>
          </a:xfrm>
        </p:grpSpPr>
        <p:sp>
          <p:nvSpPr>
            <p:cNvPr id="8" name="TextBox 7"/>
            <p:cNvSpPr txBox="1"/>
            <p:nvPr/>
          </p:nvSpPr>
          <p:spPr>
            <a:xfrm>
              <a:off x="250350" y="4046189"/>
              <a:ext cx="1903494" cy="33855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Ennio_Morricone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08795" y="4061223"/>
              <a:ext cx="1199161" cy="33855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composer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34760" y="3877392"/>
              <a:ext cx="1071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hasType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42362" y="4636446"/>
              <a:ext cx="2130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D2533C"/>
                  </a:solidFill>
                </a:rPr>
                <a:t>composedMusicFor</a:t>
              </a:r>
              <a:endParaRPr lang="en-US" dirty="0">
                <a:solidFill>
                  <a:srgbClr val="D2533C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20580" y="4582955"/>
              <a:ext cx="2272401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A_Fistful_of_Dollars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44983" y="5250056"/>
              <a:ext cx="600533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D2533C"/>
                  </a:solidFill>
                </a:rPr>
                <a:t>film</a:t>
              </a:r>
              <a:endParaRPr lang="en-US" dirty="0">
                <a:solidFill>
                  <a:srgbClr val="D2533C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20261" y="5316904"/>
              <a:ext cx="1071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hasType</a:t>
              </a:r>
              <a:endParaRPr lang="en-US" dirty="0"/>
            </a:p>
          </p:txBody>
        </p:sp>
        <p:cxnSp>
          <p:nvCxnSpPr>
            <p:cNvPr id="15" name="Straight Connector 14"/>
            <p:cNvCxnSpPr>
              <a:stCxn id="8" idx="3"/>
              <a:endCxn id="9" idx="1"/>
            </p:cNvCxnSpPr>
            <p:nvPr/>
          </p:nvCxnSpPr>
          <p:spPr>
            <a:xfrm>
              <a:off x="2153844" y="4215466"/>
              <a:ext cx="1054951" cy="1503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8" idx="2"/>
              <a:endCxn id="12" idx="1"/>
            </p:cNvCxnSpPr>
            <p:nvPr/>
          </p:nvCxnSpPr>
          <p:spPr>
            <a:xfrm rot="16200000" flipH="1">
              <a:off x="1927595" y="3659246"/>
              <a:ext cx="367489" cy="1818483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12" idx="2"/>
              <a:endCxn id="13" idx="3"/>
            </p:cNvCxnSpPr>
            <p:nvPr/>
          </p:nvCxnSpPr>
          <p:spPr>
            <a:xfrm rot="5400000">
              <a:off x="3252237" y="4514789"/>
              <a:ext cx="497824" cy="1311265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885577" y="1602631"/>
            <a:ext cx="297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from the same schematic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4801979" y="2098846"/>
            <a:ext cx="4029002" cy="1778066"/>
            <a:chOff x="250350" y="3877392"/>
            <a:chExt cx="5042631" cy="1778066"/>
          </a:xfrm>
        </p:grpSpPr>
        <p:sp>
          <p:nvSpPr>
            <p:cNvPr id="20" name="TextBox 19"/>
            <p:cNvSpPr txBox="1"/>
            <p:nvPr/>
          </p:nvSpPr>
          <p:spPr>
            <a:xfrm>
              <a:off x="250350" y="4046189"/>
              <a:ext cx="1903494" cy="33855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Ennio_Morricone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8795" y="4061223"/>
              <a:ext cx="1199161" cy="33855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composer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34760" y="3877392"/>
              <a:ext cx="1071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hasType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42362" y="4636446"/>
              <a:ext cx="2130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D2533C"/>
                  </a:solidFill>
                </a:rPr>
                <a:t>composedMusicFor</a:t>
              </a:r>
              <a:endParaRPr lang="en-US" dirty="0">
                <a:solidFill>
                  <a:srgbClr val="D2533C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020580" y="4582955"/>
              <a:ext cx="2272401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A_Fistful_of_Dollars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44983" y="5250056"/>
              <a:ext cx="600533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D2533C"/>
                  </a:solidFill>
                </a:rPr>
                <a:t>film</a:t>
              </a:r>
              <a:endParaRPr lang="en-US" dirty="0">
                <a:solidFill>
                  <a:srgbClr val="D2533C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20261" y="5316904"/>
              <a:ext cx="1071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hasType</a:t>
              </a:r>
              <a:endParaRPr lang="en-US" dirty="0"/>
            </a:p>
          </p:txBody>
        </p:sp>
        <p:cxnSp>
          <p:nvCxnSpPr>
            <p:cNvPr id="27" name="Straight Connector 26"/>
            <p:cNvCxnSpPr>
              <a:stCxn id="20" idx="3"/>
              <a:endCxn id="21" idx="1"/>
            </p:cNvCxnSpPr>
            <p:nvPr/>
          </p:nvCxnSpPr>
          <p:spPr>
            <a:xfrm>
              <a:off x="2153844" y="4215466"/>
              <a:ext cx="1054951" cy="15034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20" idx="2"/>
              <a:endCxn id="24" idx="1"/>
            </p:cNvCxnSpPr>
            <p:nvPr/>
          </p:nvCxnSpPr>
          <p:spPr>
            <a:xfrm rot="16200000" flipH="1">
              <a:off x="1927595" y="3659246"/>
              <a:ext cx="367489" cy="1818483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24" idx="2"/>
              <a:endCxn id="25" idx="3"/>
            </p:cNvCxnSpPr>
            <p:nvPr/>
          </p:nvCxnSpPr>
          <p:spPr>
            <a:xfrm rot="5400000">
              <a:off x="3252237" y="4514789"/>
              <a:ext cx="497824" cy="1311265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5148121" y="1602631"/>
            <a:ext cx="3607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from the same schematic, but…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4801979" y="2265965"/>
            <a:ext cx="1505621" cy="340232"/>
            <a:chOff x="4801979" y="2265965"/>
            <a:chExt cx="1505621" cy="340232"/>
          </a:xfrm>
        </p:grpSpPr>
        <p:cxnSp>
          <p:nvCxnSpPr>
            <p:cNvPr id="32" name="Straight Connector 31"/>
            <p:cNvCxnSpPr>
              <a:endCxn id="22" idx="1"/>
            </p:cNvCxnSpPr>
            <p:nvPr/>
          </p:nvCxnSpPr>
          <p:spPr>
            <a:xfrm flipV="1">
              <a:off x="4801979" y="2268123"/>
              <a:ext cx="1505621" cy="33807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4801979" y="2265965"/>
              <a:ext cx="1505621" cy="32351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2660144" y="4493733"/>
            <a:ext cx="3837463" cy="2219494"/>
            <a:chOff x="4728647" y="3846133"/>
            <a:chExt cx="4116416" cy="2490225"/>
          </a:xfrm>
        </p:grpSpPr>
        <p:sp>
          <p:nvSpPr>
            <p:cNvPr id="36" name="TextBox 35"/>
            <p:cNvSpPr txBox="1"/>
            <p:nvPr/>
          </p:nvSpPr>
          <p:spPr>
            <a:xfrm>
              <a:off x="4728647" y="4015410"/>
              <a:ext cx="833026" cy="37985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/>
                <a:t>Mozart</a:t>
              </a:r>
              <a:endParaRPr lang="en-US" sz="16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793725" y="3846133"/>
              <a:ext cx="8561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hasType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954957" y="3994763"/>
              <a:ext cx="1890106" cy="37985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 anchorCtr="0">
              <a:spAutoFit/>
            </a:bodyPr>
            <a:lstStyle/>
            <a:p>
              <a:r>
                <a:rPr lang="en-US" sz="1600" dirty="0" err="1" smtClean="0">
                  <a:solidFill>
                    <a:schemeClr val="tx2"/>
                  </a:solidFill>
                </a:rPr>
                <a:t>Classical_composer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834987" y="4469326"/>
              <a:ext cx="12879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D2533C"/>
                  </a:solidFill>
                </a:rPr>
                <a:t>hasMusicFrom</a:t>
              </a:r>
              <a:endParaRPr lang="en-US" dirty="0">
                <a:solidFill>
                  <a:srgbClr val="D2533C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517210" y="4636446"/>
              <a:ext cx="633990" cy="37985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/>
                <a:t>Alien</a:t>
              </a:r>
              <a:endParaRPr lang="en-US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314230" y="5300192"/>
              <a:ext cx="9797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hasGenre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76616" y="5250057"/>
              <a:ext cx="635925" cy="37985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smtClean="0"/>
                <a:t>Sci-fi</a:t>
              </a:r>
              <a:endParaRPr lang="en-US" sz="1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64357" y="5896350"/>
              <a:ext cx="1082348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rgbClr val="D2533C"/>
                  </a:solidFill>
                </a:rPr>
                <a:t>Film_genre</a:t>
              </a:r>
              <a:endParaRPr lang="en-US" dirty="0">
                <a:solidFill>
                  <a:srgbClr val="D2533C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315428" y="5997804"/>
              <a:ext cx="8561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hasType</a:t>
              </a:r>
              <a:endParaRPr lang="en-US" dirty="0"/>
            </a:p>
          </p:txBody>
        </p:sp>
        <p:cxnSp>
          <p:nvCxnSpPr>
            <p:cNvPr id="45" name="Straight Arrow Connector 44"/>
            <p:cNvCxnSpPr>
              <a:stCxn id="36" idx="3"/>
              <a:endCxn id="38" idx="1"/>
            </p:cNvCxnSpPr>
            <p:nvPr/>
          </p:nvCxnSpPr>
          <p:spPr>
            <a:xfrm flipV="1">
              <a:off x="5561673" y="4184688"/>
              <a:ext cx="1393284" cy="2064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>
              <a:stCxn id="40" idx="1"/>
              <a:endCxn id="36" idx="2"/>
            </p:cNvCxnSpPr>
            <p:nvPr/>
          </p:nvCxnSpPr>
          <p:spPr>
            <a:xfrm rot="10800000">
              <a:off x="5145162" y="4395262"/>
              <a:ext cx="2372049" cy="431110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Elbow Connector 46"/>
            <p:cNvCxnSpPr>
              <a:stCxn id="40" idx="2"/>
              <a:endCxn id="42" idx="3"/>
            </p:cNvCxnSpPr>
            <p:nvPr/>
          </p:nvCxnSpPr>
          <p:spPr>
            <a:xfrm rot="5400000">
              <a:off x="7061531" y="4667308"/>
              <a:ext cx="423686" cy="1121664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lbow Connector 47"/>
            <p:cNvCxnSpPr>
              <a:stCxn id="42" idx="2"/>
              <a:endCxn id="43" idx="1"/>
            </p:cNvCxnSpPr>
            <p:nvPr/>
          </p:nvCxnSpPr>
          <p:spPr>
            <a:xfrm rot="16200000" flipH="1">
              <a:off x="6661608" y="5362879"/>
              <a:ext cx="435720" cy="969778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3691512" y="5198125"/>
            <a:ext cx="1200655" cy="152796"/>
            <a:chOff x="3691512" y="5198125"/>
            <a:chExt cx="1200655" cy="152796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3847279" y="5198125"/>
              <a:ext cx="913361" cy="15087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39" idx="1"/>
            </p:cNvCxnSpPr>
            <p:nvPr/>
          </p:nvCxnSpPr>
          <p:spPr>
            <a:xfrm>
              <a:off x="3691512" y="5200048"/>
              <a:ext cx="1200655" cy="15087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3916767" y="5745026"/>
            <a:ext cx="843873" cy="301748"/>
            <a:chOff x="3916767" y="5745026"/>
            <a:chExt cx="843873" cy="301748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3916767" y="5745026"/>
              <a:ext cx="818819" cy="30174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916767" y="5745026"/>
              <a:ext cx="843873" cy="30174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2585559" y="5595927"/>
            <a:ext cx="1265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“Western”,</a:t>
            </a:r>
          </a:p>
          <a:p>
            <a:r>
              <a:rPr lang="en-US" i="1" dirty="0" smtClean="0"/>
              <a:t>“gun fight”,</a:t>
            </a:r>
          </a:p>
          <a:p>
            <a:r>
              <a:rPr lang="en-US" i="1" dirty="0" smtClean="0"/>
              <a:t>“wild west”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2775306" y="4124401"/>
            <a:ext cx="3537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 from </a:t>
            </a:r>
            <a:r>
              <a:rPr lang="en-US" i="1" dirty="0" smtClean="0"/>
              <a:t>this</a:t>
            </a:r>
            <a:r>
              <a:rPr lang="en-US" dirty="0" smtClean="0"/>
              <a:t> schematic too, but…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2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59" grpId="0"/>
      <p:bldP spid="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Aggregating Results – Ranking </a:t>
            </a:r>
            <a:r>
              <a:rPr lang="en-US" sz="2000" dirty="0" smtClean="0"/>
              <a:t>(CIKM ‘09)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278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Setting</a:t>
            </a:r>
          </a:p>
          <a:p>
            <a:pPr lvl="1"/>
            <a:r>
              <a:rPr lang="en-US" dirty="0" smtClean="0"/>
              <a:t>Data: </a:t>
            </a:r>
            <a:r>
              <a:rPr lang="en-US" dirty="0" err="1" smtClean="0"/>
              <a:t>Structure+text</a:t>
            </a:r>
            <a:endParaRPr lang="en-US" dirty="0" smtClean="0"/>
          </a:p>
          <a:p>
            <a:pPr lvl="1"/>
            <a:r>
              <a:rPr lang="en-US" dirty="0" smtClean="0"/>
              <a:t>Query: </a:t>
            </a:r>
            <a:r>
              <a:rPr lang="en-US" dirty="0" err="1" smtClean="0"/>
              <a:t>Structure+text</a:t>
            </a:r>
            <a:endParaRPr lang="en-US" dirty="0" smtClean="0"/>
          </a:p>
          <a:p>
            <a:r>
              <a:rPr lang="en-US" dirty="0" smtClean="0"/>
              <a:t>Notion of importance</a:t>
            </a:r>
          </a:p>
          <a:p>
            <a:pPr lvl="1"/>
            <a:r>
              <a:rPr lang="en-US" dirty="0" smtClean="0"/>
              <a:t>“Popularity” (knowledge-base is incomplete)</a:t>
            </a:r>
          </a:p>
          <a:p>
            <a:pPr lvl="1"/>
            <a:r>
              <a:rPr lang="en-US" dirty="0" smtClean="0"/>
              <a:t>Confidence in facts (where did the facts come from and how)</a:t>
            </a:r>
          </a:p>
          <a:p>
            <a:pPr lvl="1"/>
            <a:r>
              <a:rPr lang="en-US" dirty="0" smtClean="0"/>
              <a:t>Personalization</a:t>
            </a:r>
          </a:p>
          <a:p>
            <a:r>
              <a:rPr lang="en-US" dirty="0" smtClean="0"/>
              <a:t>Multiple queries to consider</a:t>
            </a:r>
          </a:p>
          <a:p>
            <a:pPr lvl="1"/>
            <a:r>
              <a:rPr lang="en-US" dirty="0" smtClean="0"/>
              <a:t>Exploratory queries could contain many variants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47388" y="1577842"/>
            <a:ext cx="33232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Composers X and Y compose for Westerns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Composer X is famous, not Y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Composer Y </a:t>
            </a:r>
            <a:r>
              <a:rPr lang="en-US" dirty="0" smtClean="0"/>
              <a:t>has context</a:t>
            </a:r>
            <a:r>
              <a:rPr lang="en-US" i="1" dirty="0" smtClean="0">
                <a:solidFill>
                  <a:srgbClr val="D2533C"/>
                </a:solidFill>
              </a:rPr>
              <a:t> </a:t>
            </a:r>
            <a:r>
              <a:rPr lang="en-US" i="1" dirty="0">
                <a:solidFill>
                  <a:srgbClr val="D2533C"/>
                </a:solidFill>
              </a:rPr>
              <a:t>classical composer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12344" y="4575401"/>
            <a:ext cx="3323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Composers X </a:t>
            </a:r>
            <a:r>
              <a:rPr lang="en-US" i="1" dirty="0" smtClean="0">
                <a:solidFill>
                  <a:srgbClr val="D2533C"/>
                </a:solidFill>
              </a:rPr>
              <a:t>directed music for</a:t>
            </a:r>
            <a:r>
              <a:rPr lang="en-US" dirty="0" smtClean="0">
                <a:solidFill>
                  <a:srgbClr val="D2533C"/>
                </a:solidFill>
              </a:rPr>
              <a:t> </a:t>
            </a:r>
            <a:r>
              <a:rPr lang="en-US" dirty="0" smtClean="0"/>
              <a:t>Westerns, Y </a:t>
            </a:r>
            <a:r>
              <a:rPr lang="en-US" i="1" dirty="0" smtClean="0">
                <a:solidFill>
                  <a:srgbClr val="D2533C"/>
                </a:solidFill>
              </a:rPr>
              <a:t>composed music </a:t>
            </a:r>
            <a:r>
              <a:rPr lang="en-US" dirty="0" smtClean="0">
                <a:solidFill>
                  <a:srgbClr val="D2533C"/>
                </a:solidFill>
              </a:rPr>
              <a:t>for</a:t>
            </a:r>
            <a:r>
              <a:rPr lang="en-US" dirty="0" smtClean="0"/>
              <a:t> them</a:t>
            </a:r>
            <a:endParaRPr lang="en-US" i="1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Composer X is famous, not Y</a:t>
            </a:r>
          </a:p>
        </p:txBody>
      </p:sp>
    </p:spTree>
    <p:extLst>
      <p:ext uri="{BB962C8B-B14F-4D97-AF65-F5344CB8AC3E}">
        <p14:creationId xmlns:p14="http://schemas.microsoft.com/office/powerpoint/2010/main" val="1152035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Knowledge-bases have the potential to answer advanced user queries</a:t>
            </a:r>
          </a:p>
          <a:p>
            <a:r>
              <a:rPr lang="en-US" dirty="0" smtClean="0"/>
              <a:t>The data should have both structured as well as textual components, so does the query</a:t>
            </a:r>
          </a:p>
          <a:p>
            <a:r>
              <a:rPr lang="en-US" dirty="0" smtClean="0"/>
              <a:t>Many queries cannot be answered one-shot. We need iterative querying</a:t>
            </a:r>
          </a:p>
          <a:p>
            <a:pPr lvl="1"/>
            <a:r>
              <a:rPr lang="en-US" dirty="0" smtClean="0"/>
              <a:t>Exploration</a:t>
            </a:r>
          </a:p>
          <a:p>
            <a:pPr lvl="1"/>
            <a:r>
              <a:rPr lang="en-US" dirty="0" smtClean="0"/>
              <a:t>Filter and Refine</a:t>
            </a:r>
          </a:p>
          <a:p>
            <a:pPr lvl="1"/>
            <a:r>
              <a:rPr lang="en-US" dirty="0" smtClean="0"/>
              <a:t>Aggregate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3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for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Web is the largest repository of information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</a:rPr>
              <a:t>Tell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</a:rPr>
              <a:t>me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</a:rPr>
              <a:t>something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</a:rPr>
              <a:t>about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</a:rPr>
              <a:t>classical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music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composers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who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have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composed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music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</a:rPr>
              <a:t>films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de-DE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dirty="0" smtClean="0"/>
          </a:p>
          <a:p>
            <a:endParaRPr lang="de-DE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2A89-A7BC-3845-A2D0-3E8C8B73BA76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17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5638-9F02-8B4B-A522-F1B0E1825B32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3</a:t>
            </a:fld>
            <a:endParaRPr lang="en-US"/>
          </a:p>
        </p:txBody>
      </p:sp>
      <p:pic>
        <p:nvPicPr>
          <p:cNvPr id="2" name="Picture 1" descr="google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65760"/>
            <a:ext cx="7356500" cy="64922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984" y="2257137"/>
            <a:ext cx="4399622" cy="2439861"/>
          </a:xfrm>
          <a:solidFill>
            <a:schemeClr val="bg1"/>
          </a:solidFill>
          <a:ln cap="flat">
            <a:solidFill>
              <a:schemeClr val="tx1"/>
            </a:solidFill>
            <a:round/>
          </a:ln>
        </p:spPr>
        <p:txBody>
          <a:bodyPr>
            <a:normAutofit/>
          </a:bodyPr>
          <a:lstStyle/>
          <a:p>
            <a:r>
              <a:rPr lang="de-DE" dirty="0" smtClean="0"/>
              <a:t>Information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easily</a:t>
            </a:r>
            <a:r>
              <a:rPr lang="de-DE" dirty="0" smtClean="0"/>
              <a:t> </a:t>
            </a:r>
            <a:r>
              <a:rPr lang="de-DE" dirty="0" err="1" smtClean="0"/>
              <a:t>useable</a:t>
            </a:r>
            <a:endParaRPr lang="de-DE" dirty="0" smtClean="0"/>
          </a:p>
          <a:p>
            <a:pPr lvl="1"/>
            <a:r>
              <a:rPr lang="de-DE" dirty="0" err="1" smtClean="0"/>
              <a:t>Extract</a:t>
            </a:r>
            <a:r>
              <a:rPr lang="de-DE" dirty="0" smtClean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organize</a:t>
            </a:r>
            <a:r>
              <a:rPr lang="de-DE" dirty="0" smtClean="0"/>
              <a:t> </a:t>
            </a:r>
            <a:r>
              <a:rPr lang="de-DE" dirty="0" err="1"/>
              <a:t>e</a:t>
            </a:r>
            <a:r>
              <a:rPr lang="de-DE" dirty="0" err="1" smtClean="0"/>
              <a:t>ntities</a:t>
            </a:r>
            <a:r>
              <a:rPr lang="de-DE" dirty="0"/>
              <a:t>, </a:t>
            </a:r>
            <a:r>
              <a:rPr lang="de-DE" dirty="0" err="1" smtClean="0"/>
              <a:t>relationships</a:t>
            </a:r>
            <a:r>
              <a:rPr lang="de-DE" dirty="0"/>
              <a:t>, </a:t>
            </a:r>
            <a:r>
              <a:rPr lang="de-DE" dirty="0" err="1" smtClean="0"/>
              <a:t>classes</a:t>
            </a:r>
            <a:endParaRPr lang="de-DE" dirty="0"/>
          </a:p>
          <a:p>
            <a:r>
              <a:rPr lang="de-DE" dirty="0" err="1"/>
              <a:t>Keywords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enough</a:t>
            </a:r>
            <a:endParaRPr lang="de-DE" dirty="0"/>
          </a:p>
          <a:p>
            <a:pPr lvl="1"/>
            <a:r>
              <a:rPr lang="de-DE" dirty="0" err="1"/>
              <a:t>Advanced</a:t>
            </a:r>
            <a:r>
              <a:rPr lang="de-DE" dirty="0"/>
              <a:t> </a:t>
            </a:r>
            <a:r>
              <a:rPr lang="de-DE" dirty="0" err="1" smtClean="0"/>
              <a:t>queries</a:t>
            </a:r>
            <a:endParaRPr lang="de-DE" dirty="0" smtClean="0"/>
          </a:p>
          <a:p>
            <a:r>
              <a:rPr lang="de-DE" dirty="0" err="1" smtClean="0"/>
              <a:t>What</a:t>
            </a:r>
            <a:r>
              <a:rPr lang="de-DE" dirty="0" smtClean="0"/>
              <a:t> do I do </a:t>
            </a:r>
            <a:r>
              <a:rPr lang="de-DE" dirty="0" err="1" smtClean="0"/>
              <a:t>next</a:t>
            </a:r>
            <a:r>
              <a:rPr lang="de-DE" dirty="0" smtClean="0"/>
              <a:t> 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4577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Knowledge-base in RDF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066355"/>
              </p:ext>
            </p:extLst>
          </p:nvPr>
        </p:nvGraphicFramePr>
        <p:xfrm>
          <a:off x="1521620" y="1609014"/>
          <a:ext cx="6100760" cy="4475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1148"/>
                <a:gridCol w="1580488"/>
                <a:gridCol w="22791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Subject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Predicate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Object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Composer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Classical_Composer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composedFor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directedBy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Sergio_Leone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hasGenre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Western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Clint_Eastwood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actedIn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sz="1800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Classical_Composer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composedFor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The_Godfather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bornIn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Milan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wonAward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Academy_Award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High Tower Text" pitchFamily="18" charset="0"/>
                        </a:rPr>
                        <a:t>The_Godfather</a:t>
                      </a:r>
                      <a:endParaRPr lang="en-US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hasGenre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Drama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32B9-18E1-6A44-8677-8039E8D3E982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33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 descr="dbpedi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9" y="406955"/>
            <a:ext cx="8117209" cy="6451044"/>
          </a:xfrm>
          <a:prstGeom prst="rect">
            <a:avLst/>
          </a:prstGeom>
        </p:spPr>
      </p:pic>
      <p:pic>
        <p:nvPicPr>
          <p:cNvPr id="8" name="Picture 113" descr="dbp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5" y="673765"/>
            <a:ext cx="1428750" cy="7207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652921" y="1468770"/>
            <a:ext cx="1825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billion triples</a:t>
            </a:r>
          </a:p>
          <a:p>
            <a:r>
              <a:rPr lang="en-US" dirty="0" smtClean="0"/>
              <a:t>3.4 million entities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89173" y="2084621"/>
            <a:ext cx="405752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/>
              <a:t>What can I do next?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Keywords still not enough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Lacks textual information</a:t>
            </a:r>
          </a:p>
          <a:p>
            <a:pPr marL="285750" indent="-285750"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9789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want…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33883"/>
              </p:ext>
            </p:extLst>
          </p:nvPr>
        </p:nvGraphicFramePr>
        <p:xfrm>
          <a:off x="457200" y="1600200"/>
          <a:ext cx="8229600" cy="3261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rgbClr val="D2533C"/>
                          </a:solidFill>
                        </a:rPr>
                        <a:t>Data</a:t>
                      </a:r>
                      <a:endParaRPr lang="en-US" sz="2800" i="1" dirty="0">
                        <a:solidFill>
                          <a:srgbClr val="D2533C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rgbClr val="D2533C"/>
                          </a:solidFill>
                        </a:rPr>
                        <a:t>Query</a:t>
                      </a:r>
                      <a:endParaRPr lang="en-US" sz="2800" i="1" dirty="0">
                        <a:solidFill>
                          <a:srgbClr val="D2533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rgbClr val="D2533C"/>
                          </a:solidFill>
                        </a:rPr>
                        <a:t>System</a:t>
                      </a:r>
                      <a:endParaRPr lang="en-US" sz="2800" i="1" dirty="0">
                        <a:solidFill>
                          <a:srgbClr val="D2533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Text-only,</a:t>
                      </a:r>
                      <a:r>
                        <a:rPr lang="en-US" sz="2800" baseline="0" dirty="0" smtClean="0"/>
                        <a:t> structure-only are inadequate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Text</a:t>
                      </a:r>
                      <a:r>
                        <a:rPr lang="en-US" sz="2800" baseline="0" dirty="0" smtClean="0"/>
                        <a:t> queries are good, but inadequate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Users cannot find answers in one shot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D2533C"/>
                          </a:solidFill>
                        </a:rPr>
                        <a:t>Structure+text</a:t>
                      </a:r>
                      <a:r>
                        <a:rPr lang="en-US" sz="2800" baseline="0" dirty="0" smtClean="0">
                          <a:solidFill>
                            <a:srgbClr val="D2533C"/>
                          </a:solidFill>
                        </a:rPr>
                        <a:t> is ideal</a:t>
                      </a:r>
                      <a:endParaRPr lang="en-US" sz="2800" dirty="0">
                        <a:solidFill>
                          <a:srgbClr val="D2533C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D2533C"/>
                          </a:solidFill>
                        </a:rPr>
                        <a:t>Keep interface, but have API</a:t>
                      </a:r>
                      <a:endParaRPr lang="en-US" sz="2800" dirty="0">
                        <a:solidFill>
                          <a:srgbClr val="D2533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D2533C"/>
                          </a:solidFill>
                        </a:rPr>
                        <a:t>Support</a:t>
                      </a:r>
                      <a:r>
                        <a:rPr lang="en-US" sz="2800" baseline="0" dirty="0" smtClean="0">
                          <a:solidFill>
                            <a:srgbClr val="D2533C"/>
                          </a:solidFill>
                        </a:rPr>
                        <a:t> iterative querying</a:t>
                      </a:r>
                      <a:endParaRPr lang="en-US" sz="2800" dirty="0">
                        <a:solidFill>
                          <a:srgbClr val="D2533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42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9337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Data and Query,</a:t>
            </a:r>
            <a:br>
              <a:rPr lang="en-US" dirty="0" smtClean="0"/>
            </a:br>
            <a:r>
              <a:rPr lang="en-US" dirty="0" smtClean="0"/>
              <a:t>Iterative Querying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76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Knowledge-base in RDF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247865"/>
              </p:ext>
            </p:extLst>
          </p:nvPr>
        </p:nvGraphicFramePr>
        <p:xfrm>
          <a:off x="201609" y="1612263"/>
          <a:ext cx="4870138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3878"/>
                <a:gridCol w="1275080"/>
                <a:gridCol w="18211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Subject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Predicate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Object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igh Tower Text" pitchFamily="18" charset="0"/>
                        </a:rPr>
                        <a:t>Composer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Classical_Composer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composedFor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directedBy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Sergio_Leone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hasGenre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igh Tower Text" pitchFamily="18" charset="0"/>
                        </a:rPr>
                        <a:t>Western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Clint_Eastwood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actedIn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sz="1400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Classical_Composer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composedFor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The_Godfather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bornIn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igh Tower Text" pitchFamily="18" charset="0"/>
                        </a:rPr>
                        <a:t>Milan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sz="1400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wonAward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Academy_Award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High Tower Text" pitchFamily="18" charset="0"/>
                        </a:rPr>
                        <a:t>The_Godfather</a:t>
                      </a:r>
                      <a:endParaRPr lang="en-US" sz="1400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igh Tower Text" pitchFamily="18" charset="0"/>
                        </a:rPr>
                        <a:t>hasGenre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igh Tower Text" pitchFamily="18" charset="0"/>
                        </a:rPr>
                        <a:t>Drama</a:t>
                      </a:r>
                      <a:endParaRPr lang="en-US" sz="14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32B9-18E1-6A44-8677-8039E8D3E982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614224" y="2490020"/>
            <a:ext cx="33272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?s WHERE {</a:t>
            </a:r>
          </a:p>
          <a:p>
            <a:r>
              <a:rPr lang="en-US" dirty="0"/>
              <a:t> </a:t>
            </a:r>
            <a:r>
              <a:rPr lang="en-US" dirty="0" smtClean="0"/>
              <a:t>  ?s </a:t>
            </a:r>
            <a:r>
              <a:rPr lang="en-US" dirty="0" err="1" smtClean="0"/>
              <a:t>hasType</a:t>
            </a:r>
            <a:r>
              <a:rPr lang="en-US" dirty="0" smtClean="0"/>
              <a:t> ?o }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?s, ?o WHERE {</a:t>
            </a:r>
          </a:p>
          <a:p>
            <a:r>
              <a:rPr lang="en-US" dirty="0"/>
              <a:t> </a:t>
            </a:r>
            <a:r>
              <a:rPr lang="en-US" dirty="0" smtClean="0"/>
              <a:t>   ?s ?p Milan . </a:t>
            </a:r>
          </a:p>
          <a:p>
            <a:r>
              <a:rPr lang="en-US" dirty="0" smtClean="0"/>
              <a:t>    ?o </a:t>
            </a:r>
            <a:r>
              <a:rPr lang="en-US" dirty="0" err="1" smtClean="0"/>
              <a:t>wonAward</a:t>
            </a:r>
            <a:r>
              <a:rPr lang="en-US" dirty="0" smtClean="0"/>
              <a:t> </a:t>
            </a:r>
            <a:r>
              <a:rPr lang="en-US" dirty="0" err="1" smtClean="0"/>
              <a:t>AcademyAward</a:t>
            </a:r>
            <a:r>
              <a:rPr lang="en-US" dirty="0" smtClean="0"/>
              <a:t> . </a:t>
            </a:r>
          </a:p>
          <a:p>
            <a:r>
              <a:rPr lang="en-US" dirty="0"/>
              <a:t> </a:t>
            </a:r>
            <a:r>
              <a:rPr lang="en-US" dirty="0" smtClean="0"/>
              <a:t>   ?s ?</a:t>
            </a:r>
            <a:r>
              <a:rPr lang="en-US" dirty="0" err="1" smtClean="0"/>
              <a:t>composedFor</a:t>
            </a:r>
            <a:r>
              <a:rPr lang="en-US" dirty="0" smtClean="0"/>
              <a:t> ?o 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20954" y="1724418"/>
            <a:ext cx="2133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SPARQL queries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34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Knowledge-base with Context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D10B-1A54-9F4F-BF47-7196A08AD795}" type="datetime4">
              <a:rPr lang="en-US" smtClean="0"/>
              <a:t>January 10,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IQ: Iterative Querying for Knowledge - CIDR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175809"/>
              </p:ext>
            </p:extLst>
          </p:nvPr>
        </p:nvGraphicFramePr>
        <p:xfrm>
          <a:off x="457200" y="1502303"/>
          <a:ext cx="8500329" cy="49275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3360"/>
                <a:gridCol w="1603205"/>
                <a:gridCol w="2311882"/>
                <a:gridCol w="23118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Subject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Predicate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Object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70C0"/>
                          </a:solidFill>
                        </a:rPr>
                        <a:t>Context</a:t>
                      </a:r>
                      <a:endParaRPr lang="en-US" sz="20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Composer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…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Classical_Composer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…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Ennio_Morricone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composedFor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…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directedBy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Sergio_Leone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</a:rPr>
                        <a:t>Fistful of Dollars (Italian: Per un </a:t>
                      </a:r>
                      <a:r>
                        <a:rPr lang="en-US" sz="1100" dirty="0" err="1" smtClean="0">
                          <a:latin typeface="+mn-lt"/>
                        </a:rPr>
                        <a:t>pugno</a:t>
                      </a:r>
                      <a:r>
                        <a:rPr lang="en-US" sz="1100" dirty="0" smtClean="0">
                          <a:latin typeface="+mn-lt"/>
                        </a:rPr>
                        <a:t> di </a:t>
                      </a:r>
                      <a:r>
                        <a:rPr lang="en-US" sz="1100" dirty="0" err="1" smtClean="0">
                          <a:latin typeface="+mn-lt"/>
                        </a:rPr>
                        <a:t>dollari</a:t>
                      </a:r>
                      <a:r>
                        <a:rPr lang="en-US" sz="1100" dirty="0" smtClean="0">
                          <a:latin typeface="+mn-lt"/>
                        </a:rPr>
                        <a:t>) is a 1964 Italian-Spanish Spaghetti Western film directed by…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hasGenre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Western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Clint_Eastwood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actedIn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A_Fistful_of_Dollars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High Tower Text" pitchFamily="18" charset="0"/>
                        </a:rPr>
                        <a:t>…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sz="1800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hasType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Classical_Composer</a:t>
                      </a:r>
                      <a:endParaRPr lang="en-US" sz="1800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100" dirty="0" smtClean="0"/>
                        <a:t>Nino Rota (December 3, 1911, Milan – April 10, 1979, Rome) was an Italian composer and academic who is best known for his film scores, notably for the films of Federico Fellini and </a:t>
                      </a:r>
                      <a:r>
                        <a:rPr lang="en-US" sz="1100" dirty="0" err="1" smtClean="0"/>
                        <a:t>Luchino</a:t>
                      </a:r>
                      <a:r>
                        <a:rPr lang="en-US" sz="1100" dirty="0" smtClean="0"/>
                        <a:t> Visconti. He also composed the music for two of Franco </a:t>
                      </a:r>
                      <a:r>
                        <a:rPr lang="en-US" sz="1100" dirty="0" err="1" smtClean="0"/>
                        <a:t>Zeffirelli's</a:t>
                      </a:r>
                      <a:r>
                        <a:rPr lang="en-US" sz="1100" dirty="0" smtClean="0"/>
                        <a:t> Shakespeare films, and for the first two films of Francis Ford Coppola's Godfather trilogy, receiving for the latter the Academy</a:t>
                      </a:r>
                      <a:r>
                        <a:rPr lang="en-US" sz="1100" baseline="0" dirty="0" smtClean="0"/>
                        <a:t> Award…</a:t>
                      </a: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composedFor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The_Godfather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bornIn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Milan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High Tower Text" pitchFamily="18" charset="0"/>
                        </a:rPr>
                        <a:t>Nino_Rota</a:t>
                      </a:r>
                      <a:endParaRPr lang="en-US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wonAward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Academy_Award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High Tower Text" pitchFamily="18" charset="0"/>
                        </a:rPr>
                        <a:t>The_Godfather</a:t>
                      </a:r>
                      <a:endParaRPr lang="en-US" dirty="0" smtClean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High Tower Text" pitchFamily="18" charset="0"/>
                        </a:rPr>
                        <a:t>hasGenre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Drama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igh Tower Text" pitchFamily="18" charset="0"/>
                        </a:rPr>
                        <a:t>…</a:t>
                      </a:r>
                      <a:endParaRPr lang="en-US" dirty="0">
                        <a:latin typeface="High Tower Text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326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28680</TotalTime>
  <Words>1439</Words>
  <Application>Microsoft Macintosh PowerPoint</Application>
  <PresentationFormat>On-screen Show (4:3)</PresentationFormat>
  <Paragraphs>411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IQ: Iterative Querying for Knowledge</vt:lpstr>
      <vt:lpstr>Querying for Knowledge</vt:lpstr>
      <vt:lpstr>PowerPoint Presentation</vt:lpstr>
      <vt:lpstr>Knowledge-base in RDF</vt:lpstr>
      <vt:lpstr>PowerPoint Presentation</vt:lpstr>
      <vt:lpstr>What we want…</vt:lpstr>
      <vt:lpstr>Data and Query, Iterative Querying</vt:lpstr>
      <vt:lpstr>Knowledge-base in RDF</vt:lpstr>
      <vt:lpstr>Knowledge-base with Context</vt:lpstr>
      <vt:lpstr>Extending SPARQL</vt:lpstr>
      <vt:lpstr>Iterative Querying</vt:lpstr>
      <vt:lpstr>Exploration with SPARQL (CIKM ’09, TechReport ‘10)</vt:lpstr>
      <vt:lpstr>Filter and Refine – context (DEB ‘10)</vt:lpstr>
      <vt:lpstr>Exploration with keywords</vt:lpstr>
      <vt:lpstr>Filtering and Refinement (SIGMOD ‘10)</vt:lpstr>
      <vt:lpstr>Aggregating Results – Ranking (CIKM ‘09)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IQ</dc:title>
  <dc:creator>Maya Ramanath</dc:creator>
  <cp:lastModifiedBy>Maya Ramanath</cp:lastModifiedBy>
  <cp:revision>413</cp:revision>
  <dcterms:created xsi:type="dcterms:W3CDTF">2010-12-21T09:09:05Z</dcterms:created>
  <dcterms:modified xsi:type="dcterms:W3CDTF">2011-01-10T19:32:32Z</dcterms:modified>
</cp:coreProperties>
</file>